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4" r:id="rId1"/>
  </p:sldMasterIdLst>
  <p:notesMasterIdLst>
    <p:notesMasterId r:id="rId60"/>
  </p:notesMasterIdLst>
  <p:sldIdLst>
    <p:sldId id="256" r:id="rId2"/>
    <p:sldId id="259" r:id="rId3"/>
    <p:sldId id="260" r:id="rId4"/>
    <p:sldId id="261" r:id="rId5"/>
    <p:sldId id="262" r:id="rId6"/>
    <p:sldId id="295" r:id="rId7"/>
    <p:sldId id="263" r:id="rId8"/>
    <p:sldId id="296" r:id="rId9"/>
    <p:sldId id="297" r:id="rId10"/>
    <p:sldId id="298" r:id="rId11"/>
    <p:sldId id="300" r:id="rId12"/>
    <p:sldId id="299" r:id="rId13"/>
    <p:sldId id="265" r:id="rId14"/>
    <p:sldId id="266" r:id="rId15"/>
    <p:sldId id="267" r:id="rId16"/>
    <p:sldId id="268" r:id="rId17"/>
    <p:sldId id="269" r:id="rId18"/>
    <p:sldId id="310" r:id="rId19"/>
    <p:sldId id="270" r:id="rId20"/>
    <p:sldId id="312" r:id="rId21"/>
    <p:sldId id="311" r:id="rId22"/>
    <p:sldId id="272" r:id="rId23"/>
    <p:sldId id="273" r:id="rId24"/>
    <p:sldId id="274" r:id="rId25"/>
    <p:sldId id="275" r:id="rId26"/>
    <p:sldId id="276" r:id="rId27"/>
    <p:sldId id="288" r:id="rId28"/>
    <p:sldId id="277" r:id="rId29"/>
    <p:sldId id="285" r:id="rId30"/>
    <p:sldId id="278" r:id="rId31"/>
    <p:sldId id="280" r:id="rId32"/>
    <p:sldId id="281" r:id="rId33"/>
    <p:sldId id="282" r:id="rId34"/>
    <p:sldId id="283" r:id="rId35"/>
    <p:sldId id="286" r:id="rId36"/>
    <p:sldId id="284" r:id="rId37"/>
    <p:sldId id="287" r:id="rId38"/>
    <p:sldId id="289" r:id="rId39"/>
    <p:sldId id="290" r:id="rId40"/>
    <p:sldId id="279" r:id="rId41"/>
    <p:sldId id="291" r:id="rId42"/>
    <p:sldId id="292" r:id="rId43"/>
    <p:sldId id="293" r:id="rId44"/>
    <p:sldId id="294" r:id="rId45"/>
    <p:sldId id="301" r:id="rId46"/>
    <p:sldId id="302" r:id="rId47"/>
    <p:sldId id="303" r:id="rId48"/>
    <p:sldId id="314" r:id="rId49"/>
    <p:sldId id="315" r:id="rId50"/>
    <p:sldId id="316" r:id="rId51"/>
    <p:sldId id="317" r:id="rId52"/>
    <p:sldId id="304" r:id="rId53"/>
    <p:sldId id="305" r:id="rId54"/>
    <p:sldId id="306" r:id="rId55"/>
    <p:sldId id="307" r:id="rId56"/>
    <p:sldId id="309" r:id="rId57"/>
    <p:sldId id="308" r:id="rId58"/>
    <p:sldId id="318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9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7E8B2-101B-4E0B-9C95-F57D47A464FD}" type="datetimeFigureOut">
              <a:rPr lang="pl-PL" smtClean="0"/>
              <a:t>24.06.2019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3B7BF-8C6E-4B10-8012-DC485EDB5A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43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3B7BF-8C6E-4B10-8012-DC485EDB5A0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463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3B7BF-8C6E-4B10-8012-DC485EDB5A06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300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3B7BF-8C6E-4B10-8012-DC485EDB5A06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05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9063-F8DC-470D-B7F0-A18BD0CE576C}" type="datetimeFigureOut">
              <a:rPr lang="pl-PL" smtClean="0"/>
              <a:t>24.06.2019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3781-1900-4343-ABDA-461DD8AB9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421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9063-F8DC-470D-B7F0-A18BD0CE576C}" type="datetimeFigureOut">
              <a:rPr lang="pl-PL" smtClean="0"/>
              <a:t>24.06.2019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3781-1900-4343-ABDA-461DD8AB9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174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9063-F8DC-470D-B7F0-A18BD0CE576C}" type="datetimeFigureOut">
              <a:rPr lang="pl-PL" smtClean="0"/>
              <a:t>24.06.2019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3781-1900-4343-ABDA-461DD8AB9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457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9063-F8DC-470D-B7F0-A18BD0CE576C}" type="datetimeFigureOut">
              <a:rPr lang="pl-PL" smtClean="0"/>
              <a:t>24.06.2019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3781-1900-4343-ABDA-461DD8AB9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89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9063-F8DC-470D-B7F0-A18BD0CE576C}" type="datetimeFigureOut">
              <a:rPr lang="pl-PL" smtClean="0"/>
              <a:t>24.06.2019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3781-1900-4343-ABDA-461DD8AB9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3142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9063-F8DC-470D-B7F0-A18BD0CE576C}" type="datetimeFigureOut">
              <a:rPr lang="pl-PL" smtClean="0"/>
              <a:t>24.06.2019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3781-1900-4343-ABDA-461DD8AB9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794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9063-F8DC-470D-B7F0-A18BD0CE576C}" type="datetimeFigureOut">
              <a:rPr lang="pl-PL" smtClean="0"/>
              <a:t>24.06.2019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3781-1900-4343-ABDA-461DD8AB9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452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9063-F8DC-470D-B7F0-A18BD0CE576C}" type="datetimeFigureOut">
              <a:rPr lang="pl-PL" smtClean="0"/>
              <a:t>24.06.2019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3781-1900-4343-ABDA-461DD8AB9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141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9063-F8DC-470D-B7F0-A18BD0CE576C}" type="datetimeFigureOut">
              <a:rPr lang="pl-PL" smtClean="0"/>
              <a:t>24.06.2019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3781-1900-4343-ABDA-461DD8AB9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32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9063-F8DC-470D-B7F0-A18BD0CE576C}" type="datetimeFigureOut">
              <a:rPr lang="pl-PL" smtClean="0"/>
              <a:t>24.06.2019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3781-1900-4343-ABDA-461DD8AB9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32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9063-F8DC-470D-B7F0-A18BD0CE576C}" type="datetimeFigureOut">
              <a:rPr lang="pl-PL" smtClean="0"/>
              <a:t>24.06.2019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3781-1900-4343-ABDA-461DD8AB9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045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9063-F8DC-470D-B7F0-A18BD0CE576C}" type="datetimeFigureOut">
              <a:rPr lang="pl-PL" smtClean="0"/>
              <a:t>24.06.2019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3781-1900-4343-ABDA-461DD8AB9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51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9063-F8DC-470D-B7F0-A18BD0CE576C}" type="datetimeFigureOut">
              <a:rPr lang="pl-PL" smtClean="0"/>
              <a:t>24.06.2019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3781-1900-4343-ABDA-461DD8AB9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97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69A9063-F8DC-470D-B7F0-A18BD0CE576C}" type="datetimeFigureOut">
              <a:rPr lang="pl-PL" smtClean="0"/>
              <a:t>24.06.2019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C173781-1900-4343-ABDA-461DD8AB9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496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69A9063-F8DC-470D-B7F0-A18BD0CE576C}" type="datetimeFigureOut">
              <a:rPr lang="pl-PL" smtClean="0"/>
              <a:t>24.06.2019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173781-1900-4343-ABDA-461DD8AB94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7230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  <p:sldLayoutId id="2147484596" r:id="rId12"/>
    <p:sldLayoutId id="2147484597" r:id="rId13"/>
    <p:sldLayoutId id="214748459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CEB1E0-44A6-4039-9883-B58C0471AF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4500" dirty="0"/>
              <a:t>GASTRONOMIA – OBOWIĄZKI PRZEDSIĘBIORCÓW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D64A224-F1FE-4BAB-9CF1-32CD078CCC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500" dirty="0"/>
              <a:t>wybrane zagadnienia, podlegające kontroli Inspekcji Handlowej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AAA54E2-FB21-4E41-A37A-C07BA2935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29" y="404237"/>
            <a:ext cx="2093942" cy="2089819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5" name="Podtytuł 2">
            <a:extLst>
              <a:ext uri="{FF2B5EF4-FFF2-40B4-BE49-F238E27FC236}">
                <a16:creationId xmlns:a16="http://schemas.microsoft.com/office/drawing/2014/main" id="{3919FB28-70B6-4F90-880E-FDE200D56EC2}"/>
              </a:ext>
            </a:extLst>
          </p:cNvPr>
          <p:cNvSpPr txBox="1">
            <a:spLocks/>
          </p:cNvSpPr>
          <p:nvPr/>
        </p:nvSpPr>
        <p:spPr>
          <a:xfrm>
            <a:off x="10225154" y="6358983"/>
            <a:ext cx="2077682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Kraków, 2019 r.</a:t>
            </a:r>
          </a:p>
        </p:txBody>
      </p:sp>
    </p:spTree>
    <p:extLst>
      <p:ext uri="{BB962C8B-B14F-4D97-AF65-F5344CB8AC3E}">
        <p14:creationId xmlns:p14="http://schemas.microsoft.com/office/powerpoint/2010/main" val="127535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5094D3-C0B7-4167-A49C-C5E91EE15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Cennik/menu i ilość potrawy, wyrobu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57F181C-146A-481E-9DEC-DFAAB5E2B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l-PL" dirty="0"/>
              <a:t>Cennik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8A8196-38C4-43CE-B49D-2962B661D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8" y="2751138"/>
            <a:ext cx="10567269" cy="3109913"/>
          </a:xfrm>
        </p:spPr>
        <p:txBody>
          <a:bodyPr>
            <a:normAutofit fontScale="92500"/>
          </a:bodyPr>
          <a:lstStyle/>
          <a:p>
            <a:endParaRPr lang="pl-PL" dirty="0"/>
          </a:p>
          <a:p>
            <a:r>
              <a:rPr lang="pl-PL" dirty="0"/>
              <a:t>W gastronomii, ceny oferowanych potraw i wyrobów, powinny być podane w cenniku.</a:t>
            </a:r>
          </a:p>
          <a:p>
            <a:r>
              <a:rPr lang="pl-PL" dirty="0"/>
              <a:t>Cennik powinien też zawierać aktualne informacje umożliwiające konsumentom identyfikację ceny z potrawą lub wyrobem, w szczególności pełną nazwę potrawy lub wyrobu, pod którą jest on sprzedawany, oraz określenie </a:t>
            </a:r>
            <a:r>
              <a:rPr lang="pl-PL" b="1" u="sng" dirty="0"/>
              <a:t>ilości potrawy lub wyrobu</a:t>
            </a:r>
            <a:r>
              <a:rPr lang="pl-PL" dirty="0"/>
              <a:t>, do których się odnosi.</a:t>
            </a:r>
          </a:p>
          <a:p>
            <a:r>
              <a:rPr lang="pl-PL" dirty="0"/>
              <a:t>Konsumentom powinna być zapewniona wystarczająca liczba cenników oferowanych potraw, wyrobów i napojów oraz powinny być one udostępnione przed przyjęciem zamówienia.</a:t>
            </a:r>
          </a:p>
          <a:p>
            <a:r>
              <a:rPr lang="pl-PL" dirty="0"/>
              <a:t>Cennik może być też wywieszony w miejscu ogólnodostępnym wewnątrz lub na zewnątrz lokalu gastronomicznego.</a:t>
            </a:r>
          </a:p>
        </p:txBody>
      </p:sp>
    </p:spTree>
    <p:extLst>
      <p:ext uri="{BB962C8B-B14F-4D97-AF65-F5344CB8AC3E}">
        <p14:creationId xmlns:p14="http://schemas.microsoft.com/office/powerpoint/2010/main" val="260488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5094D3-C0B7-4167-A49C-C5E91EE15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Cennik/menu i ilość potrawy cd.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57F181C-146A-481E-9DEC-DFAAB5E2B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/>
          <a:lstStyle/>
          <a:p>
            <a:pPr algn="l"/>
            <a:r>
              <a:rPr lang="pl-PL" dirty="0"/>
              <a:t>Ilość potrawy w cenniku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8A8196-38C4-43CE-B49D-2962B661D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8" y="2751138"/>
            <a:ext cx="10567269" cy="3109913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dirty="0"/>
              <a:t>Ilość potrawy, do której odnosi się cena produktu powinna obejmować jej ilość</a:t>
            </a:r>
            <a:br>
              <a:rPr lang="pl-PL" dirty="0"/>
            </a:br>
            <a:r>
              <a:rPr lang="pl-PL" b="1" u="sng" dirty="0"/>
              <a:t>po obróbce termicznej</a:t>
            </a:r>
            <a:r>
              <a:rPr lang="pl-PL" dirty="0"/>
              <a:t>, tj. faktyczną ilość, którą dostaje konsument.</a:t>
            </a:r>
          </a:p>
          <a:p>
            <a:r>
              <a:rPr lang="pl-PL" dirty="0"/>
              <a:t>Należy pamiętać, że „mały”, „średni”, „duży” itp. To </a:t>
            </a:r>
            <a:r>
              <a:rPr lang="pl-PL" b="1" u="sng" dirty="0"/>
              <a:t>nie są właściwe określenia ilości!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008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98A0C5-9CE5-4CFD-8A30-B563132A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Cennik/menu i ilość potrawy cd.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293C77-53C9-4FEB-81C1-2647C490F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638301"/>
            <a:ext cx="10554574" cy="5803900"/>
          </a:xfrm>
        </p:spPr>
        <p:txBody>
          <a:bodyPr>
            <a:normAutofit/>
          </a:bodyPr>
          <a:lstStyle/>
          <a:p>
            <a:r>
              <a:rPr lang="pl-PL" dirty="0"/>
              <a:t>Brak cennika w lokalu gastronomicznym, uwidocznienie go w sposób niedostępny dla konsumentów, czy też sformułowanie go w sposób nieodpowiadający wymaganiom prawa, może skutkować nałożeniem przez Inspekcję Handlową </a:t>
            </a:r>
            <a:r>
              <a:rPr lang="pl-PL" b="1" dirty="0">
                <a:solidFill>
                  <a:srgbClr val="3794B8"/>
                </a:solidFill>
              </a:rPr>
              <a:t>kary pieniężnej</a:t>
            </a:r>
            <a:br>
              <a:rPr lang="pl-PL" b="1" dirty="0">
                <a:solidFill>
                  <a:srgbClr val="3794B8"/>
                </a:solidFill>
              </a:rPr>
            </a:br>
            <a:r>
              <a:rPr lang="pl-PL" dirty="0"/>
              <a:t>do wysokości </a:t>
            </a:r>
            <a:r>
              <a:rPr lang="pl-PL" b="1" u="sng" dirty="0">
                <a:solidFill>
                  <a:srgbClr val="3794B8"/>
                </a:solidFill>
              </a:rPr>
              <a:t>20 000 zł</a:t>
            </a:r>
            <a:r>
              <a:rPr lang="pl-PL" b="1" dirty="0">
                <a:solidFill>
                  <a:srgbClr val="3794B8"/>
                </a:solidFill>
              </a:rPr>
              <a:t>*. </a:t>
            </a:r>
          </a:p>
          <a:p>
            <a:pPr marL="0" indent="0">
              <a:buNone/>
            </a:pPr>
            <a:endParaRPr lang="pl-PL" sz="1200" b="1" dirty="0">
              <a:solidFill>
                <a:srgbClr val="3794B8"/>
              </a:solidFill>
            </a:endParaRPr>
          </a:p>
          <a:p>
            <a:pPr marL="0" indent="0">
              <a:buNone/>
            </a:pPr>
            <a:r>
              <a:rPr lang="pl-PL" sz="1200" dirty="0"/>
              <a:t>*Art. 6 ust. 1 ustawy z dnia 9 maja 2014 r. o informowaniu o cenach towarów i usług (Dz. U. z 2019 r., poz. 178).</a:t>
            </a:r>
          </a:p>
        </p:txBody>
      </p:sp>
    </p:spTree>
    <p:extLst>
      <p:ext uri="{BB962C8B-B14F-4D97-AF65-F5344CB8AC3E}">
        <p14:creationId xmlns:p14="http://schemas.microsoft.com/office/powerpoint/2010/main" val="2691538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BEC0EF-52A1-40DD-B083-1594A74A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 Wymagania sanitarne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E6FDBE-72E3-4774-A5CD-793619F74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Stan sanitarno-porządkowy</a:t>
            </a:r>
          </a:p>
          <a:p>
            <a:r>
              <a:rPr lang="pl-PL" dirty="0"/>
              <a:t>Badania pracowników</a:t>
            </a:r>
          </a:p>
          <a:p>
            <a:r>
              <a:rPr lang="pl-PL" dirty="0"/>
              <a:t>Warunki przechowywania</a:t>
            </a:r>
          </a:p>
          <a:p>
            <a:r>
              <a:rPr lang="pl-PL" dirty="0"/>
              <a:t>Daty minimalnej trwałości i terminy przydatności do spożycia</a:t>
            </a:r>
          </a:p>
          <a:p>
            <a:r>
              <a:rPr lang="pl-PL" dirty="0"/>
              <a:t>Materiały do kontaktu z żywnością</a:t>
            </a:r>
          </a:p>
        </p:txBody>
      </p:sp>
    </p:spTree>
    <p:extLst>
      <p:ext uri="{BB962C8B-B14F-4D97-AF65-F5344CB8AC3E}">
        <p14:creationId xmlns:p14="http://schemas.microsoft.com/office/powerpoint/2010/main" val="313880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A34FA7-A519-46E9-9702-C478B193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 sanitarno-porządkowy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61F060-0880-44D7-9F97-22A3E7B01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placówce gastronomicznej powinna być zachowana czystość, a osoby przygotowujące posiłki – mieć zapewnioną odpowiednią odzież ochronną.</a:t>
            </a:r>
          </a:p>
          <a:p>
            <a:r>
              <a:rPr lang="pl-PL" dirty="0"/>
              <a:t>Niedopełnianie obowiązku zapewnienia należytego stanu sanitarnego i niezachowanie należytej czystości w produkcji lub obrocie środkami spożywczymi jest</a:t>
            </a:r>
            <a:endParaRPr lang="pl-PL" i="1" dirty="0"/>
          </a:p>
          <a:p>
            <a:pPr marL="0" indent="0" algn="ctr">
              <a:buNone/>
            </a:pPr>
            <a:r>
              <a:rPr lang="pl-PL" sz="2500" b="1" u="sng" dirty="0">
                <a:solidFill>
                  <a:srgbClr val="3794B8"/>
                </a:solidFill>
              </a:rPr>
              <a:t>wykroczeniem</a:t>
            </a:r>
            <a:r>
              <a:rPr lang="pl-PL" sz="2500" b="1" dirty="0">
                <a:solidFill>
                  <a:srgbClr val="3794B8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3794B8"/>
                </a:solidFill>
              </a:rPr>
              <a:t>podlegającym karze grzywny*.</a:t>
            </a:r>
            <a:endParaRPr lang="pl-PL" i="1" dirty="0"/>
          </a:p>
          <a:p>
            <a:r>
              <a:rPr lang="pl-PL" dirty="0"/>
              <a:t>Inspekcja Handlowa, w przypadku stwierdzenia takiego naruszenia, nakłada grzywnę</a:t>
            </a:r>
            <a:br>
              <a:rPr lang="pl-PL" dirty="0"/>
            </a:br>
            <a:r>
              <a:rPr lang="pl-PL" dirty="0"/>
              <a:t>w drodze mandatu karnego i informuje właściwą Inspekcję Sanitarną.</a:t>
            </a:r>
          </a:p>
          <a:p>
            <a:pPr marL="0" indent="0">
              <a:buNone/>
            </a:pPr>
            <a:r>
              <a:rPr lang="pl-PL" sz="1200" dirty="0"/>
              <a:t>*Art. 111 ustawy z dnia 20 maja 1971 r. Kodeks wykroczeń (Dz. U. z 2019 r., poz. 821).</a:t>
            </a:r>
          </a:p>
          <a:p>
            <a:pPr marL="0" indent="0">
              <a:buNone/>
            </a:pP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403272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1B58E0-D55D-4D13-9540-24301D328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Badania pracowników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D9AE4E-CCD1-4D77-9D31-354B31544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Osoby pracujące w styczności z żywnością powinny posiadać </a:t>
            </a:r>
            <a:r>
              <a:rPr lang="pl-PL" b="1" u="sng" dirty="0"/>
              <a:t>orzeczenie lekarskie </a:t>
            </a:r>
            <a:r>
              <a:rPr lang="pl-PL" dirty="0"/>
              <a:t>dla celów sanitarno-epidemiologicznych o </a:t>
            </a:r>
            <a:r>
              <a:rPr lang="pl-PL" b="1" u="sng" dirty="0"/>
              <a:t>braku przeciwwskazań</a:t>
            </a:r>
            <a:r>
              <a:rPr lang="pl-PL" dirty="0"/>
              <a:t> do wykonywania prac, przy wykonywaniu których istnieje możliwość przeniesienia zakażenia na inne osoby.</a:t>
            </a:r>
          </a:p>
          <a:p>
            <a:r>
              <a:rPr lang="pl-PL" dirty="0"/>
              <a:t>Orzeczenia lekarskie powinny być przechowywane w aktach osobowych takich osób, a ich kopie – w </a:t>
            </a:r>
            <a:r>
              <a:rPr lang="pl-PL" b="1" dirty="0"/>
              <a:t>miejscu wykonywania pracy</a:t>
            </a:r>
            <a:r>
              <a:rPr lang="pl-PL" dirty="0"/>
              <a:t>.</a:t>
            </a:r>
          </a:p>
          <a:p>
            <a:r>
              <a:rPr lang="pl-PL" dirty="0"/>
              <a:t>Dopuszczenie do pracy wymagającej styczności z żywnością osób, które </a:t>
            </a:r>
            <a:r>
              <a:rPr lang="pl-PL" b="1" dirty="0"/>
              <a:t>nie posiadają orzeczeń lekarskich</a:t>
            </a:r>
            <a:r>
              <a:rPr lang="pl-PL" dirty="0"/>
              <a:t> do celów sanitarno-epidemiologicznych jest</a:t>
            </a:r>
            <a:endParaRPr lang="pl-PL" i="1" dirty="0"/>
          </a:p>
          <a:p>
            <a:pPr marL="0" indent="0" algn="ctr">
              <a:buNone/>
            </a:pPr>
            <a:r>
              <a:rPr lang="pl-PL" sz="2500" b="1" u="sng" dirty="0">
                <a:solidFill>
                  <a:srgbClr val="3794B8"/>
                </a:solidFill>
              </a:rPr>
              <a:t>wykroczeniem</a:t>
            </a:r>
            <a:r>
              <a:rPr lang="pl-PL" sz="2500" b="1" dirty="0">
                <a:solidFill>
                  <a:srgbClr val="3794B8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3794B8"/>
                </a:solidFill>
              </a:rPr>
              <a:t>podlegającym karze grzywny.</a:t>
            </a:r>
            <a:endParaRPr lang="pl-PL" i="1" dirty="0"/>
          </a:p>
          <a:p>
            <a:r>
              <a:rPr lang="pl-PL" dirty="0"/>
              <a:t>Inspekcja Handlowa, w przypadku stwierdzenia takiego naruszenia, wystosowuje wniosek</a:t>
            </a:r>
            <a:br>
              <a:rPr lang="pl-PL" dirty="0"/>
            </a:br>
            <a:r>
              <a:rPr lang="pl-PL" dirty="0"/>
              <a:t>o ukaranie do właściwego Sądu Rejonowego i informuje właściwą Inspekcję Sanitarną.</a:t>
            </a:r>
          </a:p>
          <a:p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2AE3E21-1A78-4567-A252-B3541026D545}"/>
              </a:ext>
            </a:extLst>
          </p:cNvPr>
          <p:cNvSpPr txBox="1">
            <a:spLocks/>
          </p:cNvSpPr>
          <p:nvPr/>
        </p:nvSpPr>
        <p:spPr>
          <a:xfrm>
            <a:off x="810000" y="5858798"/>
            <a:ext cx="10554574" cy="70259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1200" dirty="0"/>
              <a:t>Art. 59 ust. 2, 3 i 4 oraz art. 100 ust. 1 pkt 11 ustawy z dnia 25 sierpnia 2006 r. o bezpieczeństwie żywności i żywienia</a:t>
            </a:r>
            <a:br>
              <a:rPr lang="pl-PL" sz="1200" dirty="0"/>
            </a:br>
            <a:r>
              <a:rPr lang="pl-PL" sz="1200" dirty="0"/>
              <a:t>(Dz. U. z 2018 r., poz. 1541 z późn. zm.).</a:t>
            </a:r>
          </a:p>
        </p:txBody>
      </p:sp>
    </p:spTree>
    <p:extLst>
      <p:ext uri="{BB962C8B-B14F-4D97-AF65-F5344CB8AC3E}">
        <p14:creationId xmlns:p14="http://schemas.microsoft.com/office/powerpoint/2010/main" val="2957749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3C377D-ED19-47A2-8CD2-FC5687F9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Warunki przechowywania i wymagania higieniczne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2A81A1-6EC9-4C5D-B5EA-AB43254F5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832100"/>
            <a:ext cx="10554574" cy="3848100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Środki spożywcze powinny być przechowywane z uwzględnieniem deklaracji producentów oraz przepisów rozporządzenia (WE) nr 852/2004 Parlamentu Europejskiego i Rady z dnia</a:t>
            </a:r>
            <a:br>
              <a:rPr lang="pl-PL" dirty="0"/>
            </a:br>
            <a:r>
              <a:rPr lang="pl-PL" dirty="0"/>
              <a:t>29 kwietnia 2004 r. w sprawie higieny środków spożywczych (Dz. U. UE. L. z 2004 r. Nr 139,</a:t>
            </a:r>
            <a:br>
              <a:rPr lang="pl-PL" dirty="0"/>
            </a:br>
            <a:r>
              <a:rPr lang="pl-PL" dirty="0"/>
              <a:t>str. 1 z późn. zm.), tj. m.in. zgodnie z kryteriami mikrobiologicznymi, wymogami dotyczącymi temperatury, czy zachowaniem odrębności asortymentowej.</a:t>
            </a:r>
          </a:p>
          <a:p>
            <a:r>
              <a:rPr lang="pl-PL" dirty="0"/>
              <a:t>Nieprzestrzeganie wymagań higienicznych jest</a:t>
            </a:r>
            <a:endParaRPr lang="pl-PL" i="1" dirty="0"/>
          </a:p>
          <a:p>
            <a:pPr marL="0" indent="0" algn="ctr">
              <a:buNone/>
            </a:pPr>
            <a:r>
              <a:rPr lang="pl-PL" sz="2500" b="1" u="sng" dirty="0">
                <a:solidFill>
                  <a:srgbClr val="3794B8"/>
                </a:solidFill>
              </a:rPr>
              <a:t>wykroczeniem</a:t>
            </a:r>
            <a:r>
              <a:rPr lang="pl-PL" sz="2500" b="1" dirty="0">
                <a:solidFill>
                  <a:srgbClr val="3794B8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3794B8"/>
                </a:solidFill>
              </a:rPr>
              <a:t>podlegającym karze grzywny*.</a:t>
            </a:r>
            <a:endParaRPr lang="pl-PL" i="1" dirty="0"/>
          </a:p>
          <a:p>
            <a:r>
              <a:rPr lang="pl-PL" dirty="0"/>
              <a:t>Inspekcja Handlowa, w przypadku stwierdzenia takiego naruszenia, nakłada grzywnę</a:t>
            </a:r>
            <a:br>
              <a:rPr lang="pl-PL" dirty="0"/>
            </a:br>
            <a:r>
              <a:rPr lang="pl-PL" dirty="0"/>
              <a:t>w drodze mandatu karnego i informuje właściwą Inspekcję Sanitarną.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sz="1200" dirty="0"/>
              <a:t>*</a:t>
            </a:r>
            <a:r>
              <a:rPr lang="pl-PL" b="1" dirty="0"/>
              <a:t>Art.  111 §  1 </a:t>
            </a:r>
            <a:r>
              <a:rPr lang="pl-PL" dirty="0"/>
              <a:t>Kodeksu wykroczeń</a:t>
            </a:r>
          </a:p>
          <a:p>
            <a:pPr marL="0" indent="0">
              <a:buNone/>
            </a:pPr>
            <a:endParaRPr lang="pl-PL" sz="1200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0368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CBF6A1-87F1-418F-8A0A-0FC48314F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55897"/>
            <a:ext cx="10571998" cy="1286609"/>
          </a:xfrm>
        </p:spPr>
        <p:txBody>
          <a:bodyPr/>
          <a:lstStyle/>
          <a:p>
            <a:r>
              <a:rPr lang="pl-PL" dirty="0"/>
              <a:t>Daty minimalnej trwałości i terminy przydatności do spożycia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AABDCD-53F3-4C6B-9ABF-2560EB03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2921213"/>
          </a:xfrm>
        </p:spPr>
        <p:txBody>
          <a:bodyPr>
            <a:normAutofit/>
          </a:bodyPr>
          <a:lstStyle/>
          <a:p>
            <a:r>
              <a:rPr lang="pl-PL" b="1" dirty="0"/>
              <a:t>Data minimalnej trwałości </a:t>
            </a:r>
            <a:r>
              <a:rPr lang="pl-PL" dirty="0"/>
              <a:t>to data, do której dany środek spożywczy zachowuje swoje szczególne właściwości pod warunkiem jego właściwego przechowywania*.</a:t>
            </a:r>
          </a:p>
          <a:p>
            <a:r>
              <a:rPr lang="pl-PL" b="1" dirty="0"/>
              <a:t>Termin przydatności do spożycia </a:t>
            </a:r>
            <a:r>
              <a:rPr lang="pl-PL" dirty="0"/>
              <a:t>zastępuje datę minimalnej trwałości w przypadku środków spożywczych, które z mikrobiologicznego punktu widzenia szybko się psują i z tego względu już po krótkim czasie mogą stanowić bezpośrednie zagrożenie dla zdrowia ludzkiego**.</a:t>
            </a:r>
          </a:p>
          <a:p>
            <a:r>
              <a:rPr lang="pl-PL" dirty="0"/>
              <a:t>Środki spożywcze oznakowane datą minimalnej trwałości lub terminem przydatności do spożycia mogą znajdować się w obrocie </a:t>
            </a:r>
            <a:r>
              <a:rPr lang="pl-PL" b="1" u="sng" dirty="0"/>
              <a:t>tylko</a:t>
            </a:r>
            <a:r>
              <a:rPr lang="pl-PL" dirty="0"/>
              <a:t> do tej daty lub terminu***.</a:t>
            </a:r>
          </a:p>
          <a:p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B8D947D3-B716-475B-8E82-D06AC4682A1F}"/>
              </a:ext>
            </a:extLst>
          </p:cNvPr>
          <p:cNvSpPr txBox="1">
            <a:spLocks/>
          </p:cNvSpPr>
          <p:nvPr/>
        </p:nvSpPr>
        <p:spPr>
          <a:xfrm>
            <a:off x="827424" y="5054599"/>
            <a:ext cx="10554574" cy="166370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/>
              <a:t>*Art. 2 ust. 2 lit. r rozporządzenia Parlamentu Europejskiego i Rady (UE) nr 1169/2011 z dnia 25 października 2011 r. w sprawie przekazywania konsumentom informacji na temat żywności, zmiany rozporządzeń Parlamentu Europejskiego i Rady (WE) nr 1924/2006 i (WE) nr 1925/2006 oraz uchylenia dyrektywy Komisji 87/250/EWG, dyrektywy Rady 90/496/EWG, dyrektywy Komisji 1999/10/WE, dyrektywy 2000/13/WE Parlamentu Europejskiego i Rady, dyrektyw Komisji 2002/67/WE i 2008/5/WE oraz rozporządzenia Komisji (WE) nr 608/2004 (Dz. U. UE. L. z 2011 r. Nr 304, str. 18 z późn. zm.).</a:t>
            </a:r>
          </a:p>
          <a:p>
            <a:pPr marL="0" indent="0">
              <a:buNone/>
            </a:pPr>
            <a:r>
              <a:rPr lang="pl-PL" sz="1200" dirty="0"/>
              <a:t>**Art. 24 ust. 1 ww. rozporządzenia.</a:t>
            </a:r>
          </a:p>
          <a:p>
            <a:pPr marL="0" indent="0">
              <a:buNone/>
            </a:pPr>
            <a:r>
              <a:rPr lang="pl-PL" sz="1200" dirty="0"/>
              <a:t>***Art. 52 ustawy z dnia 25 sierpnia 2006 r. o bezpieczeństwie żywności i żywienia (Dz. U. z 2018 r., poz. 1541 z późn. zm.).</a:t>
            </a:r>
          </a:p>
        </p:txBody>
      </p:sp>
    </p:spTree>
    <p:extLst>
      <p:ext uri="{BB962C8B-B14F-4D97-AF65-F5344CB8AC3E}">
        <p14:creationId xmlns:p14="http://schemas.microsoft.com/office/powerpoint/2010/main" val="4269632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CBF6A1-87F1-418F-8A0A-0FC48314F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55897"/>
            <a:ext cx="10571998" cy="1286609"/>
          </a:xfrm>
        </p:spPr>
        <p:txBody>
          <a:bodyPr/>
          <a:lstStyle/>
          <a:p>
            <a:r>
              <a:rPr lang="pl-PL" dirty="0"/>
              <a:t>Daty minimalnej trwałości i terminy przydatności do spożycia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AABDCD-53F3-4C6B-9ABF-2560EB03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79816"/>
          </a:xfrm>
        </p:spPr>
        <p:txBody>
          <a:bodyPr>
            <a:normAutofit/>
          </a:bodyPr>
          <a:lstStyle/>
          <a:p>
            <a:r>
              <a:rPr lang="pl-PL" dirty="0"/>
              <a:t>Używanie do produkcji albo wprowadzanie do obrotu środka spożywczego po upływie terminu przydatności do spożycia lub daty minimalnej trwałości jest</a:t>
            </a:r>
            <a:endParaRPr lang="pl-PL" i="1" dirty="0"/>
          </a:p>
          <a:p>
            <a:pPr marL="0" indent="0" algn="ctr">
              <a:buNone/>
            </a:pPr>
            <a:r>
              <a:rPr lang="pl-PL" sz="2500" b="1" u="sng" dirty="0">
                <a:solidFill>
                  <a:srgbClr val="3794B8"/>
                </a:solidFill>
              </a:rPr>
              <a:t>wykroczeniem</a:t>
            </a:r>
            <a:r>
              <a:rPr lang="pl-PL" sz="2500" b="1" dirty="0">
                <a:solidFill>
                  <a:srgbClr val="3794B8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3794B8"/>
                </a:solidFill>
              </a:rPr>
              <a:t>podlegającym karze grzywny*.</a:t>
            </a:r>
            <a:endParaRPr lang="pl-PL" i="1" dirty="0"/>
          </a:p>
          <a:p>
            <a:r>
              <a:rPr lang="pl-PL" dirty="0"/>
              <a:t>Inspekcja Handlowa, w przypadku stwierdzenia takiego naruszenia, nakłada grzywnę</a:t>
            </a:r>
            <a:br>
              <a:rPr lang="pl-PL" dirty="0"/>
            </a:br>
            <a:r>
              <a:rPr lang="pl-PL" dirty="0"/>
              <a:t>w drodze mandatu karnego i informuje właściwą Inspekcję Sanitarną.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200" dirty="0"/>
              <a:t>*Art. 100 ust. 1 pkt 1 ustawy z dnia 25 sierpnia 2006 r. o bezpieczeństwie żywności i żywienia (Dz. U. z 2018 r., poz. 1541 z późn. zm.).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4375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C49722-9C34-44D5-8256-CB5221859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Materiały do kontaktu z żywnością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55C8F4-8CE4-401C-851A-46423999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64213"/>
          </a:xfrm>
        </p:spPr>
        <p:txBody>
          <a:bodyPr>
            <a:normAutofit/>
          </a:bodyPr>
          <a:lstStyle/>
          <a:p>
            <a:r>
              <a:rPr lang="pl-PL" dirty="0"/>
              <a:t>Materiały i wyroby do kontaktu z żywnością to materiały, które w stanie gotowym do użytkowania:</a:t>
            </a:r>
          </a:p>
          <a:p>
            <a:pPr marL="0" indent="0">
              <a:buNone/>
            </a:pPr>
            <a:r>
              <a:rPr lang="pl-PL" dirty="0"/>
              <a:t>	- są przeznaczone do kontaktu z żywnością lub</a:t>
            </a:r>
          </a:p>
          <a:p>
            <a:pPr marL="0" indent="0">
              <a:buNone/>
            </a:pPr>
            <a:r>
              <a:rPr lang="pl-PL" dirty="0"/>
              <a:t>	- pozostają w kontakcie z żywnością i są przeznaczone do tego celu lub</a:t>
            </a:r>
          </a:p>
          <a:p>
            <a:pPr marL="0" indent="0">
              <a:buNone/>
            </a:pPr>
            <a:r>
              <a:rPr lang="pl-PL" dirty="0"/>
              <a:t>	- można w sposób uzasadniony oczekiwać, iż wejdą w kontakt z żywnością albo nastąpi migracja ich składników do żywności w przypadku ich zastosowania w normalnych lub możliwych do przewidzenia warunkach*.</a:t>
            </a:r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1200" dirty="0"/>
              <a:t>*Art. 1 ust. 2 rozporządzenia (WE) nr 1935/2004 Parlamentu Europejskiego i Rady z dnia 27 października 2004 r. w sprawie materiałów i wyrobów przeznaczonych do kontaktu z żywnością oraz uchylające dyrektywy 80/590/EWG i 89/109/EWG (Dz. U. UE. L. z 2004 r. Nr 338, str. 4</a:t>
            </a:r>
            <a:br>
              <a:rPr lang="pl-PL" sz="1200" dirty="0"/>
            </a:br>
            <a:r>
              <a:rPr lang="pl-PL" sz="1200" dirty="0"/>
              <a:t>z późn. zm.).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672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199E69-1388-4403-87EF-D9FA50EDD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sz="5000" dirty="0"/>
              <a:t>Spis treści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E3D347-ABED-4983-A20E-27374F08B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>
                <a:solidFill>
                  <a:srgbClr val="3794B8"/>
                </a:solidFill>
              </a:rPr>
              <a:t>GASTRONOMIA</a:t>
            </a:r>
            <a:br>
              <a:rPr lang="pl-PL" sz="3600" b="1" dirty="0">
                <a:solidFill>
                  <a:srgbClr val="3794B8"/>
                </a:solidFill>
              </a:rPr>
            </a:br>
            <a:r>
              <a:rPr lang="pl-PL" sz="3600" b="1" dirty="0">
                <a:solidFill>
                  <a:srgbClr val="3794B8"/>
                </a:solidFill>
              </a:rPr>
              <a:t>– OBOWIĄZKI PRZEDSIĘBIORCÓW</a:t>
            </a:r>
          </a:p>
          <a:p>
            <a:pPr marL="0" indent="0" algn="ctr">
              <a:buNone/>
            </a:pPr>
            <a:r>
              <a:rPr lang="pl-PL" sz="2800" dirty="0"/>
              <a:t>wybrane zagadnienia, podlegające kontroli Inspekcji Handlowej</a:t>
            </a:r>
          </a:p>
          <a:p>
            <a:pPr marL="0" indent="0">
              <a:buNone/>
            </a:pPr>
            <a:endParaRPr lang="pl-PL" sz="25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4E05DA2-8DAF-4D7F-B254-FAD48EC3F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1995"/>
            <a:ext cx="3547533" cy="3600311"/>
          </a:xfrm>
        </p:spPr>
        <p:txBody>
          <a:bodyPr anchor="t">
            <a:normAutofit/>
          </a:bodyPr>
          <a:lstStyle/>
          <a:p>
            <a:pPr algn="ctr">
              <a:buAutoNum type="arabicPeriod"/>
            </a:pPr>
            <a:r>
              <a:rPr lang="pl-PL" sz="2400" dirty="0"/>
              <a:t> Oznaczanie potraw</a:t>
            </a:r>
          </a:p>
          <a:p>
            <a:pPr algn="ctr">
              <a:buAutoNum type="arabicPeriod"/>
            </a:pPr>
            <a:r>
              <a:rPr lang="pl-PL" sz="2400" dirty="0"/>
              <a:t> Wymagania sanitarne</a:t>
            </a:r>
          </a:p>
          <a:p>
            <a:pPr algn="ctr">
              <a:buAutoNum type="arabicPeriod"/>
            </a:pPr>
            <a:r>
              <a:rPr lang="pl-PL" sz="2400" dirty="0"/>
              <a:t> Wyroby tytoniowe</a:t>
            </a:r>
            <a:br>
              <a:rPr lang="pl-PL" sz="2400" dirty="0"/>
            </a:br>
            <a:r>
              <a:rPr lang="pl-PL" sz="2400" dirty="0"/>
              <a:t>i alkohol</a:t>
            </a:r>
          </a:p>
          <a:p>
            <a:pPr algn="ctr">
              <a:buAutoNum type="arabicPeriod"/>
            </a:pPr>
            <a:r>
              <a:rPr lang="pl-PL" sz="2400" dirty="0"/>
              <a:t> Inne zagadnienia</a:t>
            </a:r>
          </a:p>
          <a:p>
            <a:endParaRPr lang="pl-PL" sz="22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1B2FE25-89AD-4067-A879-D32BE4E59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43" y="5000441"/>
            <a:ext cx="1724612" cy="1721216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58501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C49722-9C34-44D5-8256-CB5221859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Materiały do kontaktu z żywnością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55C8F4-8CE4-401C-851A-46423999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387600"/>
            <a:ext cx="10554574" cy="4318000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Materiały i wyroby do kontaktu z żywnością powinny być produkowane zgodnie z dobrą praktyką produkcyjną tak, aby w normalnych lub możliwych do przewidzenia warunkach użytkowania </a:t>
            </a:r>
            <a:r>
              <a:rPr lang="pl-PL" b="1" dirty="0"/>
              <a:t>nie dochodziło do migracji ich składników do żywności </a:t>
            </a:r>
            <a:r>
              <a:rPr lang="pl-PL" dirty="0"/>
              <a:t>w ilościach, które mogłyby:</a:t>
            </a:r>
          </a:p>
          <a:p>
            <a:pPr marL="0" indent="0">
              <a:buNone/>
            </a:pPr>
            <a:r>
              <a:rPr lang="pl-PL" dirty="0"/>
              <a:t>	- stanowić zagrożenie dla zdrowia człowieka lub</a:t>
            </a:r>
          </a:p>
          <a:p>
            <a:pPr marL="0" indent="0">
              <a:buNone/>
            </a:pPr>
            <a:r>
              <a:rPr lang="pl-PL" dirty="0"/>
              <a:t>	- powodować niemożliwe do przyjęcia zmiany w składzie żywności lub</a:t>
            </a:r>
          </a:p>
          <a:p>
            <a:pPr marL="0" indent="0">
              <a:buNone/>
            </a:pPr>
            <a:r>
              <a:rPr lang="pl-PL" dirty="0"/>
              <a:t>	- powodować pogorszenie jej cech organoleptycznych*.</a:t>
            </a:r>
          </a:p>
          <a:p>
            <a:r>
              <a:rPr lang="pl-PL" dirty="0"/>
              <a:t>Oznakowanie, reklamy i sposób prezentowania materiału lub wyrobu nie powinny wprowadzać konsumentów w błąd*.</a:t>
            </a:r>
          </a:p>
          <a:p>
            <a:r>
              <a:rPr lang="pl-PL" dirty="0"/>
              <a:t>Do takich materiałów powinna być m.in. dołączona informacja „do kontaktu z żywnością”, czy też symbol kieliszka i widelca**.</a:t>
            </a:r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1200" dirty="0"/>
              <a:t>*Art. 3 rozporządzenia (WE) nr 1935/2004 Parlamentu Europejskiego i Rady z dnia 27 października 2004 r. w sprawie materiałów i wyrobów przeznaczonych do kontaktu z żywnością oraz uchylające dyrektywy 80/590/EWG i 89/109/EWG (Dz. U. UE. L. z 2004 r. Nr 338, str. 4 z późn. zm.).</a:t>
            </a:r>
          </a:p>
          <a:p>
            <a:pPr marL="0" indent="0">
              <a:buNone/>
            </a:pPr>
            <a:r>
              <a:rPr lang="pl-PL" sz="1200" dirty="0"/>
              <a:t>**Art. 15 ust. 1 lit. a ww. rozporządzenia.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4599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C49722-9C34-44D5-8256-CB5221859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Materiały do kontaktu z żywnością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55C8F4-8CE4-401C-851A-46423999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83313"/>
          </a:xfrm>
        </p:spPr>
        <p:txBody>
          <a:bodyPr>
            <a:normAutofit fontScale="92500"/>
          </a:bodyPr>
          <a:lstStyle/>
          <a:p>
            <a:r>
              <a:rPr lang="pl-PL" dirty="0"/>
              <a:t>Ponadto, należy zapewnić możliwość śledzenia drogi materiałów i wyrobów do kontaktu</a:t>
            </a:r>
            <a:br>
              <a:rPr lang="pl-PL" dirty="0"/>
            </a:br>
            <a:r>
              <a:rPr lang="pl-PL" dirty="0"/>
              <a:t>z żywnością w celu ułatwienia procesu kontroli, wycofywania wadliwych produktów</a:t>
            </a:r>
            <a:br>
              <a:rPr lang="pl-PL" dirty="0"/>
            </a:br>
            <a:r>
              <a:rPr lang="pl-PL" dirty="0"/>
              <a:t>z rynku, udzielania informacji konsumentom oraz przypisania odpowiedzialności, czyli restaurator powinien </a:t>
            </a:r>
            <a:r>
              <a:rPr lang="pl-PL" b="1" u="sng" dirty="0"/>
              <a:t>przechowywać dokumentację</a:t>
            </a:r>
            <a:r>
              <a:rPr lang="pl-PL" b="1" dirty="0"/>
              <a:t> </a:t>
            </a:r>
            <a:r>
              <a:rPr lang="pl-PL" dirty="0"/>
              <a:t>związaną z tymi wyrobami*.</a:t>
            </a:r>
          </a:p>
          <a:p>
            <a:pPr marL="0" indent="0">
              <a:buNone/>
            </a:pPr>
            <a:endParaRPr lang="pl-PL" sz="1200" dirty="0"/>
          </a:p>
          <a:p>
            <a:r>
              <a:rPr lang="pl-PL" dirty="0"/>
              <a:t>Używanie w obrocie materiałów lub wyrobów przeznaczonych do kontaktu z żywnością, które nie spełniają wymagań prawa jest</a:t>
            </a:r>
          </a:p>
          <a:p>
            <a:pPr marL="0" indent="0" algn="ctr">
              <a:buNone/>
            </a:pPr>
            <a:r>
              <a:rPr lang="pl-PL" b="1" u="sng" dirty="0">
                <a:solidFill>
                  <a:srgbClr val="3794B8"/>
                </a:solidFill>
              </a:rPr>
              <a:t>wykroczeniem</a:t>
            </a:r>
            <a:r>
              <a:rPr lang="pl-PL" b="1" dirty="0">
                <a:solidFill>
                  <a:srgbClr val="3794B8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3794B8"/>
                </a:solidFill>
              </a:rPr>
              <a:t>podlegającym karze grzywny**.</a:t>
            </a:r>
            <a:endParaRPr lang="pl-PL" dirty="0"/>
          </a:p>
          <a:p>
            <a:r>
              <a:rPr lang="pl-PL" dirty="0"/>
              <a:t>Inspekcja Handlowa, w przypadku stwierdzenia takiego naruszenia, wystosowuje wniosek</a:t>
            </a:r>
            <a:br>
              <a:rPr lang="pl-PL" dirty="0"/>
            </a:br>
            <a:r>
              <a:rPr lang="pl-PL" dirty="0"/>
              <a:t>o ukaranie do właściwego Sądu Rejonowego i informuje właściwą Inspekcję Sanitarną.</a:t>
            </a:r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1200" dirty="0"/>
              <a:t>*Art. 17 ust. 1 rozporządzenia (WE) nr 1935/2004 Parlamentu Europejskiego i Rady z dnia 27 października 2004 r. w sprawie materiałów i wyrobów przeznaczonych do kontaktu z żywnością oraz uchylające dyrektywy 80/590/EWG i 89/109/EWG (Dz. U. UE. L. z 2004 r. Nr 338, str. 4 z późn. zm.).</a:t>
            </a:r>
          </a:p>
          <a:p>
            <a:pPr marL="0" indent="0">
              <a:buNone/>
            </a:pPr>
            <a:r>
              <a:rPr lang="pl-PL" sz="1200" dirty="0"/>
              <a:t>**Art. 100 ust. 1 pkt 13 ustawy z dnia 25 sierpnia 2006 r. o bezpieczeństwie żywności i żywienia (Dz. U. z 2018 r., poz. 1541 z późn. zm.).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9927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5094D3-C0B7-4167-A49C-C5E91EE15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Wyroby tytoniowe i alkohol	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57F181C-146A-481E-9DEC-DFAAB5E2B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Wyroby tytoniowe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8A8196-38C4-43CE-B49D-2962B661DB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Zakaz palenia i wydzielone do tego miejsca</a:t>
            </a:r>
          </a:p>
          <a:p>
            <a:r>
              <a:rPr lang="pl-PL" dirty="0"/>
              <a:t>Zakaz sprzedaży</a:t>
            </a:r>
          </a:p>
          <a:p>
            <a:r>
              <a:rPr lang="pl-PL" dirty="0"/>
              <a:t>Wywieszki informacyjne</a:t>
            </a:r>
          </a:p>
          <a:p>
            <a:r>
              <a:rPr lang="pl-PL" dirty="0"/>
              <a:t>Promocja i reklama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EE93EA6-0371-4007-B473-B4516E90C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Alkohol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6ECFC15-4378-43DA-B79C-E7F173ACB8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Zezwolenia</a:t>
            </a:r>
          </a:p>
          <a:p>
            <a:r>
              <a:rPr lang="pl-PL" dirty="0"/>
              <a:t>Zakup od podmiotu uprawnionego</a:t>
            </a:r>
          </a:p>
          <a:p>
            <a:r>
              <a:rPr lang="pl-PL" dirty="0"/>
              <a:t>Zakaz sprzedaży</a:t>
            </a:r>
          </a:p>
          <a:p>
            <a:r>
              <a:rPr lang="pl-PL" dirty="0"/>
              <a:t>Wywieszki informacyjne</a:t>
            </a:r>
          </a:p>
          <a:p>
            <a:r>
              <a:rPr lang="pl-PL" dirty="0"/>
              <a:t>Promocja i reklama</a:t>
            </a:r>
          </a:p>
        </p:txBody>
      </p:sp>
    </p:spTree>
    <p:extLst>
      <p:ext uri="{BB962C8B-B14F-4D97-AF65-F5344CB8AC3E}">
        <p14:creationId xmlns:p14="http://schemas.microsoft.com/office/powerpoint/2010/main" val="761267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2D436E-5C07-48C7-8ADE-CD486849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Wyroby tytoniowe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DF1411-4BC9-4230-B0EB-E3BE7FA7D3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Ustawa z dnia 9 listopada 1995 r. o ochronie zdrowia przed następstwami używania tytoniu i wyrobów tytoniowych</a:t>
            </a:r>
            <a:br>
              <a:rPr lang="pl-PL" dirty="0"/>
            </a:br>
            <a:r>
              <a:rPr lang="pl-PL" dirty="0"/>
              <a:t>(Dz. U. z 2018 r., poz. 1446 z późn. zm.).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3FC90C1-DA21-4AFB-8853-CE006FFE0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50" y="2430294"/>
            <a:ext cx="3901448" cy="39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63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ECE217-5C47-4E38-9A07-438BE089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9" y="447188"/>
            <a:ext cx="11160327" cy="970450"/>
          </a:xfrm>
        </p:spPr>
        <p:txBody>
          <a:bodyPr/>
          <a:lstStyle/>
          <a:p>
            <a:r>
              <a:rPr lang="pl-PL" dirty="0"/>
              <a:t>Zakaz palenia i wydzielone do tego miejsca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AB8D5A-C564-401D-8854-7E3055022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 terenie lokali gastronomicznych obowiązuje </a:t>
            </a:r>
            <a:r>
              <a:rPr lang="pl-PL" b="1" u="sng" dirty="0"/>
              <a:t>zakaz palenia</a:t>
            </a:r>
            <a:r>
              <a:rPr lang="pl-PL" u="sng" dirty="0"/>
              <a:t> </a:t>
            </a:r>
            <a:r>
              <a:rPr lang="pl-PL" dirty="0"/>
              <a:t>(art. 5 ust. 1 pkt 6).</a:t>
            </a:r>
          </a:p>
          <a:p>
            <a:r>
              <a:rPr lang="pl-PL" dirty="0"/>
              <a:t>Zakaz ten dotyczy </a:t>
            </a:r>
            <a:r>
              <a:rPr lang="pl-PL" b="1" dirty="0"/>
              <a:t>zarówno wyrobów tytoniowych</a:t>
            </a:r>
            <a:r>
              <a:rPr lang="pl-PL" dirty="0"/>
              <a:t>, jak i </a:t>
            </a:r>
            <a:r>
              <a:rPr lang="pl-PL" b="1" dirty="0"/>
              <a:t>nowatorskich wyrobów tytoniowych</a:t>
            </a:r>
            <a:r>
              <a:rPr lang="pl-PL" dirty="0"/>
              <a:t>, czy </a:t>
            </a:r>
            <a:r>
              <a:rPr lang="pl-PL" b="1" dirty="0"/>
              <a:t>papierosów elektronicznych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7171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52A8C8-977D-42F0-A6F9-E1E7C8C1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9" y="447188"/>
            <a:ext cx="11160327" cy="970450"/>
          </a:xfrm>
        </p:spPr>
        <p:txBody>
          <a:bodyPr/>
          <a:lstStyle/>
          <a:p>
            <a:r>
              <a:rPr lang="pl-PL" dirty="0"/>
              <a:t>Zakaz palenia i wydzielone do tego miejsca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100803-A764-4496-8D18-E77936955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728" y="2174873"/>
            <a:ext cx="5189857" cy="576262"/>
          </a:xfrm>
        </p:spPr>
        <p:txBody>
          <a:bodyPr/>
          <a:lstStyle/>
          <a:p>
            <a:r>
              <a:rPr lang="pl-PL" dirty="0"/>
              <a:t>Palarnia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AEB0DA-1B46-4EC0-AAC8-E0798C7AD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6"/>
            <a:ext cx="5189856" cy="3109913"/>
          </a:xfrm>
        </p:spPr>
        <p:txBody>
          <a:bodyPr>
            <a:normAutofit fontScale="77500" lnSpcReduction="20000"/>
          </a:bodyPr>
          <a:lstStyle/>
          <a:p>
            <a:endParaRPr lang="pl-PL" dirty="0"/>
          </a:p>
          <a:p>
            <a:r>
              <a:rPr lang="pl-PL" dirty="0"/>
              <a:t>Właściciel lub zarządzający może wyznaczyć </a:t>
            </a:r>
            <a:r>
              <a:rPr lang="pl-PL" b="1" dirty="0"/>
              <a:t>palarnię</a:t>
            </a:r>
            <a:r>
              <a:rPr lang="pl-PL" dirty="0"/>
              <a:t> (art. 5a ust. 3 pkt 6).</a:t>
            </a:r>
          </a:p>
          <a:p>
            <a:r>
              <a:rPr lang="pl-PL" dirty="0"/>
              <a:t>Za palarnię uznaje się:</a:t>
            </a:r>
          </a:p>
          <a:p>
            <a:pPr marL="0" indent="0">
              <a:buNone/>
            </a:pPr>
            <a:r>
              <a:rPr lang="pl-PL" i="1" dirty="0"/>
              <a:t>wyodrębnione konstrukcyjnie od innych pomieszczeń i ciągów komunikacyjnych pomieszczenie, odpowiednio oznaczone, służące </a:t>
            </a:r>
            <a:r>
              <a:rPr lang="pl-PL" b="1" i="1" dirty="0"/>
              <a:t>wyłącznie do palenia wyrobów tytoniowych</a:t>
            </a:r>
            <a:r>
              <a:rPr lang="pl-PL" i="1" dirty="0"/>
              <a:t>, w tym nowatorskich wyrobów tytoniowych, lub papierosów elektronicznych, zaopatrzone w wywiewną wentylację mechaniczną lub system filtracyjny w taki sposób, aby dym tytoniowy, para z papierosów elektronicznych lub substancje uwalniane za pomocą nowatorskiego wyrobu tytoniowego nie przenikały do innych pomieszczeń</a:t>
            </a:r>
            <a:r>
              <a:rPr lang="pl-PL" dirty="0"/>
              <a:t> (art. 2 pkt 15).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329D087-A5D2-4A5B-A6B5-637998BDD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7415" y="2174873"/>
            <a:ext cx="5189857" cy="576262"/>
          </a:xfrm>
        </p:spPr>
        <p:txBody>
          <a:bodyPr/>
          <a:lstStyle/>
          <a:p>
            <a:r>
              <a:rPr lang="pl-PL" dirty="0"/>
              <a:t>Wyłączone spod zakazu miejsce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05EF6C-BCE0-4FA6-9896-272EDD164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5" y="2751136"/>
            <a:ext cx="5194583" cy="3109913"/>
          </a:xfrm>
        </p:spPr>
        <p:txBody>
          <a:bodyPr>
            <a:normAutofit fontScale="77500" lnSpcReduction="20000"/>
          </a:bodyPr>
          <a:lstStyle/>
          <a:p>
            <a:endParaRPr lang="pl-PL" dirty="0"/>
          </a:p>
          <a:p>
            <a:r>
              <a:rPr lang="pl-PL" dirty="0"/>
              <a:t>Właściciel lub zarządzający lokalem gastronomiczno-rozrywkowym z </a:t>
            </a:r>
            <a:r>
              <a:rPr lang="pl-PL" b="1" dirty="0"/>
              <a:t>co najmniej dwoma pomieszczeniami przeznaczonymi do konsumpcji</a:t>
            </a:r>
            <a:r>
              <a:rPr lang="pl-PL" dirty="0"/>
              <a:t> może również </a:t>
            </a:r>
            <a:r>
              <a:rPr lang="pl-PL" b="1" dirty="0"/>
              <a:t>wyłączyć spod zakazu palenia</a:t>
            </a:r>
            <a:r>
              <a:rPr lang="pl-PL" dirty="0"/>
              <a:t>: </a:t>
            </a:r>
            <a:r>
              <a:rPr lang="pl-PL" i="1" dirty="0"/>
              <a:t>jedno zamknięte pomieszczenie konsumpcyjne w zakresie palenia:</a:t>
            </a:r>
            <a:endParaRPr lang="pl-PL" dirty="0"/>
          </a:p>
          <a:p>
            <a:pPr marL="0" indent="0">
              <a:buNone/>
            </a:pPr>
            <a:r>
              <a:rPr lang="pl-PL" i="1" dirty="0"/>
              <a:t>	1) papierosów elektronicznych lub nowatorskich wyrobów tytoniowych albo</a:t>
            </a:r>
            <a:endParaRPr lang="pl-PL" dirty="0"/>
          </a:p>
          <a:p>
            <a:pPr marL="0" indent="0">
              <a:buNone/>
            </a:pPr>
            <a:r>
              <a:rPr lang="pl-PL" i="1" dirty="0"/>
              <a:t>	2) wyrobów tytoniowych, w tym nowatorskich wyrobów tytoniowych i papierosów elektronicznych, jeżeli to zamknięte pomieszczenie konsumpcyjne jest wyposażone w wentylację zapewniającą, aby dym tytoniowy nie przenikał do innych pomieszczeń </a:t>
            </a:r>
            <a:r>
              <a:rPr lang="pl-PL" dirty="0"/>
              <a:t>(art. 5a ust. 4).</a:t>
            </a:r>
          </a:p>
        </p:txBody>
      </p:sp>
    </p:spTree>
    <p:extLst>
      <p:ext uri="{BB962C8B-B14F-4D97-AF65-F5344CB8AC3E}">
        <p14:creationId xmlns:p14="http://schemas.microsoft.com/office/powerpoint/2010/main" val="3784798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8F051D-CA84-4AF0-9953-4D5661BB9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Zakaz sprzedaży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7FD1C0-4139-4DF7-9907-DE88CDE57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lokalu gastronomicznym obowiązuje </a:t>
            </a:r>
            <a:r>
              <a:rPr lang="pl-PL" b="1" dirty="0"/>
              <a:t>zakaz sprzedaży</a:t>
            </a:r>
            <a:r>
              <a:rPr lang="pl-PL" dirty="0"/>
              <a:t> wyrobów tytoniowych, papierosów elektronicznych lub pojemników zapasowych </a:t>
            </a:r>
            <a:r>
              <a:rPr lang="pl-PL" b="1" dirty="0"/>
              <a:t>osobom do lat 18</a:t>
            </a:r>
            <a:r>
              <a:rPr lang="pl-PL" dirty="0"/>
              <a:t> (art. 6 ust. 1). </a:t>
            </a:r>
          </a:p>
          <a:p>
            <a:r>
              <a:rPr lang="pl-PL" dirty="0"/>
              <a:t>W przypadku wątpliwości co do wieku kupującego, sprzedawca </a:t>
            </a:r>
            <a:r>
              <a:rPr lang="pl-PL" b="1" dirty="0"/>
              <a:t>może żądać okazania dokumentu</a:t>
            </a:r>
            <a:r>
              <a:rPr lang="pl-PL" dirty="0"/>
              <a:t> potwierdzającego wiek (art. 6 ust. 1a).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2059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ECE217-5C47-4E38-9A07-438BE089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9" y="447188"/>
            <a:ext cx="11160327" cy="970450"/>
          </a:xfrm>
        </p:spPr>
        <p:txBody>
          <a:bodyPr/>
          <a:lstStyle/>
          <a:p>
            <a:r>
              <a:rPr lang="pl-PL" dirty="0"/>
              <a:t>Zakaz sprzedaży cd.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AB8D5A-C564-401D-8854-7E3055022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93257"/>
            <a:ext cx="10554574" cy="4564743"/>
          </a:xfrm>
        </p:spPr>
        <p:txBody>
          <a:bodyPr/>
          <a:lstStyle/>
          <a:p>
            <a:r>
              <a:rPr lang="pl-PL" dirty="0"/>
              <a:t>Sprzedaż wyrobów tytoniowych, papierosów elektronicznych lub pojemników zapasowych </a:t>
            </a:r>
            <a:r>
              <a:rPr lang="pl-PL" b="1" dirty="0"/>
              <a:t>osobom do lat 18</a:t>
            </a:r>
            <a:r>
              <a:rPr lang="pl-PL" dirty="0"/>
              <a:t> jest </a:t>
            </a:r>
          </a:p>
          <a:p>
            <a:pPr marL="0" indent="0" algn="ctr">
              <a:buNone/>
            </a:pPr>
            <a:r>
              <a:rPr lang="pl-PL" sz="2500" b="1" u="sng" dirty="0">
                <a:solidFill>
                  <a:srgbClr val="3794B8"/>
                </a:solidFill>
              </a:rPr>
              <a:t>wykroczeniem</a:t>
            </a:r>
            <a:r>
              <a:rPr lang="pl-PL" sz="2500" b="1" dirty="0">
                <a:solidFill>
                  <a:srgbClr val="3794B8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3794B8"/>
                </a:solidFill>
              </a:rPr>
              <a:t>podlegającym karze grzywny do 2 000 zł </a:t>
            </a:r>
            <a:r>
              <a:rPr lang="pl-PL" dirty="0"/>
              <a:t>(art. 13 ust. 1).</a:t>
            </a:r>
          </a:p>
          <a:p>
            <a:r>
              <a:rPr lang="pl-PL" dirty="0"/>
              <a:t>Inspekcja Handlowa, w przypadku stwierdzenia takiego naruszenia, wystosowuje wniosek</a:t>
            </a:r>
            <a:br>
              <a:rPr lang="pl-PL" dirty="0"/>
            </a:br>
            <a:r>
              <a:rPr lang="pl-PL" dirty="0"/>
              <a:t>o ukaranie do właściwego Sądu Rejonowego.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1983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9E8236-98CA-414D-A756-4771ECF9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Wywieszki informacyjne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3CA8AD-9A88-4819-A825-3B9694639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Zakaz sprzedaży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ED6BD8B-D821-4DFF-8AE2-5DDDBAF18E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/>
          </a:p>
          <a:p>
            <a:r>
              <a:rPr lang="pl-PL" dirty="0"/>
              <a:t>W lokalu gastronomicznym powinna być umieszczona widoczna i czytelna informacja o treści:</a:t>
            </a:r>
          </a:p>
          <a:p>
            <a:pPr marL="0" indent="0" algn="ctr">
              <a:buNone/>
            </a:pPr>
            <a:r>
              <a:rPr lang="pl-PL" dirty="0"/>
              <a:t>"</a:t>
            </a:r>
            <a:r>
              <a:rPr lang="pl-PL" b="1" dirty="0">
                <a:solidFill>
                  <a:srgbClr val="3794B8"/>
                </a:solidFill>
              </a:rPr>
              <a:t>Zakaz sprzedaży wyrobów tytoniowych, papierosów elektronicznych lub pojemników zapasowych osobom do lat 18 (art. 6 ust. 1 ustawy z dnia 9 listopada 1995 r. o ochronie zdrowia przed następstwami używania tytoniu</a:t>
            </a:r>
            <a:br>
              <a:rPr lang="pl-PL" b="1" dirty="0">
                <a:solidFill>
                  <a:srgbClr val="3794B8"/>
                </a:solidFill>
              </a:rPr>
            </a:br>
            <a:r>
              <a:rPr lang="pl-PL" b="1" dirty="0">
                <a:solidFill>
                  <a:srgbClr val="3794B8"/>
                </a:solidFill>
              </a:rPr>
              <a:t>i wyrobów tytoniowych)</a:t>
            </a:r>
            <a:r>
              <a:rPr lang="pl-PL" dirty="0"/>
              <a:t>„</a:t>
            </a:r>
          </a:p>
          <a:p>
            <a:pPr marL="0" indent="0" algn="r">
              <a:buNone/>
            </a:pPr>
            <a:r>
              <a:rPr lang="pl-PL" dirty="0"/>
              <a:t>(art. 6 ust. 1)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0198AC2-78F7-4485-94D1-5E794D156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Zakaz palenia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0282663-8144-4E27-8ED2-15161E59F2B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/>
          </a:p>
          <a:p>
            <a:r>
              <a:rPr lang="pl-PL" dirty="0"/>
              <a:t>W lokalu gastronomicznym, w widocznych miejscach powinna być umieszczona informacja o zakazie palenia, czyli: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3794B8"/>
                </a:solidFill>
              </a:rPr>
              <a:t>odpowiednie </a:t>
            </a:r>
            <a:r>
              <a:rPr lang="pl-PL" b="1" dirty="0">
                <a:solidFill>
                  <a:srgbClr val="3794B8"/>
                </a:solidFill>
              </a:rPr>
              <a:t>oznaczenie słowne i graficzne informujące o zakazie palenia</a:t>
            </a:r>
            <a:r>
              <a:rPr lang="pl-PL" dirty="0">
                <a:solidFill>
                  <a:srgbClr val="3794B8"/>
                </a:solidFill>
              </a:rPr>
              <a:t> wyrobów tytoniowych i palenia papierosów elektronicznych na terenie obiektu.</a:t>
            </a:r>
          </a:p>
          <a:p>
            <a:pPr marL="0" indent="0" algn="r">
              <a:buNone/>
            </a:pPr>
            <a:r>
              <a:rPr lang="pl-PL" dirty="0"/>
              <a:t>(art. 5 ust. 1a)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9722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694CAB-D674-48E9-8BA4-019B8CD9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Wywieszki informacyjne – brak</a:t>
            </a: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EF29A4-3F56-480E-9ABB-BBEF5DEE7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/>
          <a:lstStyle/>
          <a:p>
            <a:r>
              <a:rPr lang="pl-PL" dirty="0"/>
              <a:t>Naruszenie przepisów, dotyczących uwidaczniania informacji o zakazie sprzedaży lub zakazie palenia jest</a:t>
            </a:r>
          </a:p>
          <a:p>
            <a:pPr marL="0" indent="0" algn="ctr">
              <a:buNone/>
            </a:pPr>
            <a:r>
              <a:rPr lang="pl-PL" sz="2500" b="1" u="sng" dirty="0">
                <a:solidFill>
                  <a:srgbClr val="3794B8"/>
                </a:solidFill>
              </a:rPr>
              <a:t>wykroczeniem</a:t>
            </a:r>
            <a:r>
              <a:rPr lang="pl-PL" sz="2500" b="1" dirty="0">
                <a:solidFill>
                  <a:srgbClr val="3794B8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3794B8"/>
                </a:solidFill>
              </a:rPr>
              <a:t>podlegającym karze grzywny do 2 000 zł </a:t>
            </a:r>
            <a:r>
              <a:rPr lang="pl-PL" dirty="0"/>
              <a:t>(art. 13 ust. 1).</a:t>
            </a:r>
          </a:p>
          <a:p>
            <a:r>
              <a:rPr lang="pl-PL" dirty="0"/>
              <a:t>Inspekcja Handlowa, w przypadku stwierdzenia takich naruszeń, wystosowuje wniosek</a:t>
            </a:r>
            <a:br>
              <a:rPr lang="pl-PL" dirty="0"/>
            </a:br>
            <a:r>
              <a:rPr lang="pl-PL" dirty="0"/>
              <a:t>o ukaranie do właściwego Sądu Rejonowego.</a:t>
            </a:r>
          </a:p>
        </p:txBody>
      </p:sp>
    </p:spTree>
    <p:extLst>
      <p:ext uri="{BB962C8B-B14F-4D97-AF65-F5344CB8AC3E}">
        <p14:creationId xmlns:p14="http://schemas.microsoft.com/office/powerpoint/2010/main" val="195646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58CD11-CE5C-4A73-A5C5-0CA67EDF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Oznaczanie potraw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A8901E-89EA-4D91-8C1F-7242B46B4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Nazwa potrawy</a:t>
            </a:r>
          </a:p>
          <a:p>
            <a:r>
              <a:rPr lang="pl-PL" dirty="0"/>
              <a:t>Wykaz składników</a:t>
            </a:r>
          </a:p>
          <a:p>
            <a:r>
              <a:rPr lang="pl-PL" dirty="0"/>
              <a:t>Podmiana asortymentowa</a:t>
            </a:r>
          </a:p>
          <a:p>
            <a:r>
              <a:rPr lang="pl-PL" dirty="0"/>
              <a:t>Cennik/menu i ilość potrawy, wyrobu</a:t>
            </a:r>
          </a:p>
        </p:txBody>
      </p:sp>
    </p:spTree>
    <p:extLst>
      <p:ext uri="{BB962C8B-B14F-4D97-AF65-F5344CB8AC3E}">
        <p14:creationId xmlns:p14="http://schemas.microsoft.com/office/powerpoint/2010/main" val="3666952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5343F2-4656-4580-BDA6-3D8337B32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Promocja i reklama</a:t>
            </a:r>
            <a:br>
              <a:rPr lang="pl-PL" dirty="0"/>
            </a:br>
            <a:r>
              <a:rPr lang="pl-PL" sz="2000" dirty="0"/>
              <a:t>wyrobów tytoniowych, papierosów elektronicznych, pojemników zapasowych lub rekwizytów tytoniowych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EAA5C3-1509-43D4-B499-2EA5A22C9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Promocja 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BFAB865-25E1-4433-A892-1F6EBEB2A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659674"/>
          </a:xfrm>
        </p:spPr>
        <p:txBody>
          <a:bodyPr>
            <a:normAutofit fontScale="85000" lnSpcReduction="10000"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dirty="0"/>
              <a:t>polega na:</a:t>
            </a:r>
          </a:p>
          <a:p>
            <a:r>
              <a:rPr lang="pl-PL" dirty="0"/>
              <a:t>publicznym rozdawaniu,</a:t>
            </a:r>
          </a:p>
          <a:p>
            <a:r>
              <a:rPr lang="pl-PL" dirty="0"/>
              <a:t>organizowaniu degustacji,</a:t>
            </a:r>
          </a:p>
          <a:p>
            <a:r>
              <a:rPr lang="pl-PL" dirty="0"/>
              <a:t>organizowaniu premiowanej sprzedaży lub konkursów opartych na ich zakupie oraz innych form publicznego zachęcania do ich nabywania lub używania, bez względu na formę dotarcia do adresata,</a:t>
            </a:r>
          </a:p>
          <a:p>
            <a:r>
              <a:rPr lang="pl-PL" dirty="0"/>
              <a:t>oferowaniu wyrobów tytoniowych konsumentom po obniżonej cenie w stosunku do ceny wydrukowanej na opakowaniu jednostkowym.</a:t>
            </a:r>
          </a:p>
          <a:p>
            <a:pPr marL="0" indent="0" algn="r">
              <a:buNone/>
            </a:pPr>
            <a:r>
              <a:rPr lang="pl-PL" dirty="0"/>
              <a:t>(art. 2 pkt 23) 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3D83B22-F449-4C4A-B48F-6650FCEBF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Reklama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A9E4B31-61BA-430E-9A5C-7B5C2F740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6596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polega na:</a:t>
            </a:r>
          </a:p>
          <a:p>
            <a:r>
              <a:rPr lang="pl-PL" dirty="0"/>
              <a:t>rozpowszechnianiu komunikatów, wizerunków </a:t>
            </a:r>
            <a:r>
              <a:rPr lang="pl-PL" b="1" dirty="0"/>
              <a:t>marek lub symboli </a:t>
            </a:r>
            <a:r>
              <a:rPr lang="pl-PL" dirty="0"/>
              <a:t>z nimi związanych,</a:t>
            </a:r>
          </a:p>
          <a:p>
            <a:r>
              <a:rPr lang="pl-PL" dirty="0"/>
              <a:t>rozpowszechnianiu </a:t>
            </a:r>
            <a:r>
              <a:rPr lang="pl-PL" b="1" dirty="0"/>
              <a:t>nazw lub symboli graficznych podmiotów produkujących</a:t>
            </a:r>
            <a:r>
              <a:rPr lang="pl-PL" dirty="0"/>
              <a:t>, nieróżniących się od nazw i symboli graficznych samych wyrobów</a:t>
            </a:r>
          </a:p>
          <a:p>
            <a:pPr marL="0" indent="0">
              <a:buNone/>
            </a:pPr>
            <a:r>
              <a:rPr lang="pl-PL" dirty="0"/>
              <a:t>– służące </a:t>
            </a:r>
            <a:r>
              <a:rPr lang="pl-PL" b="1" dirty="0"/>
              <a:t>popularyzowaniu </a:t>
            </a:r>
            <a:r>
              <a:rPr lang="pl-PL" b="1" u="sng" dirty="0"/>
              <a:t>marek</a:t>
            </a:r>
            <a:r>
              <a:rPr lang="pl-PL" b="1" dirty="0"/>
              <a:t> </a:t>
            </a:r>
            <a:r>
              <a:rPr lang="pl-PL" dirty="0"/>
              <a:t>ww. produktów.</a:t>
            </a:r>
          </a:p>
          <a:p>
            <a:pPr marL="0" indent="0" algn="r">
              <a:buNone/>
            </a:pPr>
            <a:r>
              <a:rPr lang="pl-PL" dirty="0"/>
              <a:t>(art. 2 pkt 25)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3211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694CAB-D674-48E9-8BA4-019B8CD9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Zakaz reklamy i promocji</a:t>
            </a:r>
            <a:br>
              <a:rPr lang="pl-PL" dirty="0"/>
            </a:br>
            <a:r>
              <a:rPr lang="pl-PL" sz="2000" dirty="0"/>
              <a:t>wyrobów tytoniowych, papierosów elektronicznych, pojemników zapasowych lub rekwizytów tytoniowych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EF29A4-3F56-480E-9ABB-BBEF5DEE7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Zabroniona jest </a:t>
            </a:r>
            <a:r>
              <a:rPr lang="pl-PL" b="1" dirty="0"/>
              <a:t>reklama</a:t>
            </a:r>
            <a:r>
              <a:rPr lang="pl-PL" dirty="0"/>
              <a:t> wyrobów tytoniowych, papierosów elektronicznych, pojemników zapasowych lub rekwizytów tytoniowych i </a:t>
            </a:r>
            <a:r>
              <a:rPr lang="pl-PL" b="1" dirty="0"/>
              <a:t>promocja</a:t>
            </a:r>
            <a:r>
              <a:rPr lang="pl-PL" dirty="0"/>
              <a:t> wyrobów tytoniowych, papierosów elektronicznych, pojemników zapasowych lub rekwizytów tytoniowych oraz reklamy</a:t>
            </a:r>
            <a:br>
              <a:rPr lang="pl-PL" dirty="0"/>
            </a:br>
            <a:r>
              <a:rPr lang="pl-PL" dirty="0"/>
              <a:t>i promocji produktów imitujących te wyroby, lub symboli związanych z używaniem tytoniu, wyrobów tytoniowych, papierosów elektronicznych lub pojemników zapasowych (art. 8 ust. 1).</a:t>
            </a:r>
          </a:p>
          <a:p>
            <a:r>
              <a:rPr lang="pl-PL" dirty="0"/>
              <a:t>Zakaz dotyczy również </a:t>
            </a:r>
            <a:r>
              <a:rPr lang="pl-PL" b="1" dirty="0"/>
              <a:t>mediów społecznościowych</a:t>
            </a:r>
            <a:r>
              <a:rPr lang="pl-PL" dirty="0"/>
              <a:t>, np. postów na portalu Facebook czy Instagram.</a:t>
            </a:r>
          </a:p>
          <a:p>
            <a:r>
              <a:rPr lang="pl-PL" dirty="0"/>
              <a:t>Zabronione jest dodatkowo eksponowanie w placówce </a:t>
            </a:r>
            <a:r>
              <a:rPr lang="pl-PL" b="1" dirty="0"/>
              <a:t>przedmiotów imitujących opakowania </a:t>
            </a:r>
            <a:r>
              <a:rPr lang="pl-PL" dirty="0"/>
              <a:t>wyrobów tytoniowych oraz opakowania papierosów elektronicznych lub pojemników zapasowych (art. 8 ust. 3).</a:t>
            </a:r>
          </a:p>
        </p:txBody>
      </p:sp>
    </p:spTree>
    <p:extLst>
      <p:ext uri="{BB962C8B-B14F-4D97-AF65-F5344CB8AC3E}">
        <p14:creationId xmlns:p14="http://schemas.microsoft.com/office/powerpoint/2010/main" val="3111976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694CAB-D674-48E9-8BA4-019B8CD9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Zakaz reklamy i promocji</a:t>
            </a:r>
            <a:br>
              <a:rPr lang="pl-PL" dirty="0"/>
            </a:br>
            <a:r>
              <a:rPr lang="pl-PL" sz="2000" dirty="0"/>
              <a:t>wyrobów tytoniowych, papierosów elektronicznych, pojemników zapasowych lub rekwizytów tytoniowych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EF29A4-3F56-480E-9ABB-BBEF5DEE7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/>
          <a:lstStyle/>
          <a:p>
            <a:r>
              <a:rPr lang="pl-PL" dirty="0"/>
              <a:t>Naruszenie zakazu reklamy lub promocji albo zakazu eksponowania przedmiotów imitujących opakowania wyrobów tytoniowych, papierosów elektronicznych lub pojemników zapasowych jest</a:t>
            </a:r>
          </a:p>
          <a:p>
            <a:pPr marL="0" indent="0" algn="ctr">
              <a:buNone/>
            </a:pPr>
            <a:r>
              <a:rPr lang="pl-PL" sz="2500" b="1" u="sng" dirty="0">
                <a:solidFill>
                  <a:srgbClr val="3794B8"/>
                </a:solidFill>
              </a:rPr>
              <a:t>przestępstwem</a:t>
            </a:r>
            <a:r>
              <a:rPr lang="pl-PL" sz="2500" b="1" dirty="0">
                <a:solidFill>
                  <a:srgbClr val="3794B8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3794B8"/>
                </a:solidFill>
              </a:rPr>
              <a:t>podlegającym grzywnie do 200 000 zł albo karze ograniczenia wolności,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3794B8"/>
                </a:solidFill>
              </a:rPr>
              <a:t>albo obu tym karom łącznie </a:t>
            </a:r>
            <a:r>
              <a:rPr lang="pl-PL" dirty="0"/>
              <a:t>(art. 12 pkt 1 i 3).</a:t>
            </a:r>
          </a:p>
          <a:p>
            <a:r>
              <a:rPr lang="pl-PL" dirty="0"/>
              <a:t>Inspekcja Handlowa, w przypadku stwierdzenia takich naruszeń, informuje właściwą jednostkę Prokuratury o możliwości popełnienia przestępstwa.</a:t>
            </a:r>
          </a:p>
        </p:txBody>
      </p:sp>
    </p:spTree>
    <p:extLst>
      <p:ext uri="{BB962C8B-B14F-4D97-AF65-F5344CB8AC3E}">
        <p14:creationId xmlns:p14="http://schemas.microsoft.com/office/powerpoint/2010/main" val="4278238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4ED48DA-25A0-4682-954E-07D15B7B4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310" y="2430294"/>
            <a:ext cx="3794768" cy="390144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52D436E-5C07-48C7-8ADE-CD486849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Alkohol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DF1411-4BC9-4230-B0EB-E3BE7FA7D3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Ustawa z dnia 26 października 1982 r.</a:t>
            </a:r>
            <a:br>
              <a:rPr lang="pl-PL" dirty="0"/>
            </a:br>
            <a:r>
              <a:rPr lang="pl-PL" dirty="0"/>
              <a:t>o wychowaniu w trzeźwości</a:t>
            </a:r>
            <a:br>
              <a:rPr lang="pl-PL" dirty="0"/>
            </a:br>
            <a:r>
              <a:rPr lang="pl-PL" dirty="0"/>
              <a:t>i przeciwdziałaniu alkoholizmowi</a:t>
            </a:r>
            <a:br>
              <a:rPr lang="pl-PL" dirty="0"/>
            </a:br>
            <a:r>
              <a:rPr lang="pl-PL" dirty="0"/>
              <a:t>(Dz. U. z 2018 r., poz. 2137 z późn. zm.).</a:t>
            </a:r>
          </a:p>
        </p:txBody>
      </p:sp>
    </p:spTree>
    <p:extLst>
      <p:ext uri="{BB962C8B-B14F-4D97-AF65-F5344CB8AC3E}">
        <p14:creationId xmlns:p14="http://schemas.microsoft.com/office/powerpoint/2010/main" val="3384154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ECE217-5C47-4E38-9A07-438BE089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9" y="447188"/>
            <a:ext cx="11160327" cy="970450"/>
          </a:xfrm>
        </p:spPr>
        <p:txBody>
          <a:bodyPr/>
          <a:lstStyle/>
          <a:p>
            <a:r>
              <a:rPr lang="pl-PL" dirty="0"/>
              <a:t>Zezwolenia na sprzedaż alkoholu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AB8D5A-C564-401D-8854-7E3055022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Sprzedaż napojów alkoholowych przeznaczonych do spożycia w miejscu lub poza miejscem sprzedaży może być prowadzona </a:t>
            </a:r>
            <a:r>
              <a:rPr lang="pl-PL" b="1" u="sng" dirty="0"/>
              <a:t>tylko na podstawie zezwolenia </a:t>
            </a:r>
            <a:r>
              <a:rPr lang="pl-PL" dirty="0"/>
              <a:t>wydanego przez wójta (burmistrza, prezydenta miasta), właściwego ze względu na lokalizację punktu sprzedaży (art. 18 ust. 1).</a:t>
            </a:r>
          </a:p>
          <a:p>
            <a:r>
              <a:rPr lang="pl-PL" dirty="0"/>
              <a:t>Zezwolenia wydawane są oddzielnie na następujące rodzaje napojów alkoholowych:</a:t>
            </a:r>
          </a:p>
          <a:p>
            <a:pPr marL="0" indent="0">
              <a:buNone/>
            </a:pPr>
            <a:r>
              <a:rPr lang="pl-PL" dirty="0"/>
              <a:t>	1) do 4,5% zawartości alkoholu oraz na piwo,</a:t>
            </a:r>
          </a:p>
          <a:p>
            <a:pPr marL="0" indent="0">
              <a:buNone/>
            </a:pPr>
            <a:r>
              <a:rPr lang="pl-PL" dirty="0"/>
              <a:t>	2) powyżej 4,5% do 18% zawartości alkoholu (z wyjątkiem piwa),</a:t>
            </a:r>
          </a:p>
          <a:p>
            <a:pPr marL="0" indent="0">
              <a:buNone/>
            </a:pPr>
            <a:r>
              <a:rPr lang="pl-PL" dirty="0"/>
              <a:t>	3) powyżej 18% zawartości alkoholu (art. 18 ust. 3).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0742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ECE217-5C47-4E38-9A07-438BE089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9" y="447188"/>
            <a:ext cx="11160327" cy="970450"/>
          </a:xfrm>
        </p:spPr>
        <p:txBody>
          <a:bodyPr/>
          <a:lstStyle/>
          <a:p>
            <a:r>
              <a:rPr lang="pl-PL" dirty="0"/>
              <a:t>Zezwolenia na sprzedaż alkoholu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AB8D5A-C564-401D-8854-7E3055022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93257"/>
            <a:ext cx="10554574" cy="4564743"/>
          </a:xfrm>
        </p:spPr>
        <p:txBody>
          <a:bodyPr>
            <a:normAutofit lnSpcReduction="10000"/>
          </a:bodyPr>
          <a:lstStyle/>
          <a:p>
            <a:r>
              <a:rPr lang="pl-PL" dirty="0"/>
              <a:t>Sprzedaż lub podawanie napojów alkoholowych </a:t>
            </a:r>
            <a:r>
              <a:rPr lang="pl-PL" b="1" dirty="0"/>
              <a:t>bez wymaganego zezwolenia </a:t>
            </a:r>
            <a:r>
              <a:rPr lang="pl-PL" dirty="0"/>
              <a:t>albo </a:t>
            </a:r>
            <a:r>
              <a:rPr lang="pl-PL" b="1" dirty="0"/>
              <a:t>wbrew jego warunkom </a:t>
            </a:r>
            <a:r>
              <a:rPr lang="pl-PL" dirty="0"/>
              <a:t>jest</a:t>
            </a:r>
          </a:p>
          <a:p>
            <a:pPr marL="0" indent="0" algn="ctr">
              <a:buNone/>
            </a:pPr>
            <a:r>
              <a:rPr lang="pl-PL" sz="2500" b="1" u="sng" dirty="0">
                <a:solidFill>
                  <a:srgbClr val="3794B8"/>
                </a:solidFill>
              </a:rPr>
              <a:t>przestępstwem</a:t>
            </a:r>
            <a:r>
              <a:rPr lang="pl-PL" sz="2500" b="1" dirty="0">
                <a:solidFill>
                  <a:srgbClr val="3794B8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3794B8"/>
                </a:solidFill>
              </a:rPr>
              <a:t>podlegającym grzywnie </a:t>
            </a:r>
            <a:r>
              <a:rPr lang="pl-PL" dirty="0"/>
              <a:t>(art. 43 ust. 1).</a:t>
            </a:r>
          </a:p>
          <a:p>
            <a:pPr marL="0" indent="0" algn="ctr">
              <a:buNone/>
            </a:pPr>
            <a:endParaRPr lang="pl-PL" dirty="0"/>
          </a:p>
          <a:p>
            <a:r>
              <a:rPr lang="pl-PL" dirty="0"/>
              <a:t>Inspekcja Handlowa, w przypadku stwierdzenia takich naruszeń, informuje właściwą jednostkę Prokuratury o możliwości popełnienia przestępstwa i zawiadamia organ wydający zezwolenie, który może je cofnąć. Inspekcja Handlowa może również przeprowadzić dochodzenie uproszczone we własnym zakresie.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Ważne! </a:t>
            </a:r>
            <a:r>
              <a:rPr lang="pl-PL" dirty="0"/>
              <a:t>Należy pamiętać o zgłaszaniu organowi wydającemu zezwolenie wszelkich zmian stanu faktycznego i prawnego w stosunku do danych zawartych w zezwoleniu, w terminie 14 dni od dnia powstania tych zmian (art. 18 ust. 7 pkt 7).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7160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ECE217-5C47-4E38-9A07-438BE089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9" y="447188"/>
            <a:ext cx="11160327" cy="970450"/>
          </a:xfrm>
        </p:spPr>
        <p:txBody>
          <a:bodyPr/>
          <a:lstStyle/>
          <a:p>
            <a:r>
              <a:rPr lang="pl-PL" dirty="0"/>
              <a:t>Zakup od podmiotu uprawnionego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AB8D5A-C564-401D-8854-7E3055022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96457"/>
            <a:ext cx="10554574" cy="4107543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Alkohol, sprzedawany w lokalu gastronomicznym, </a:t>
            </a:r>
            <a:r>
              <a:rPr lang="pl-PL" b="1" dirty="0"/>
              <a:t>musi</a:t>
            </a:r>
            <a:r>
              <a:rPr lang="pl-PL" dirty="0"/>
              <a:t> zostać zakupiony u producenta lub przedsiębiorcy, posiadającego </a:t>
            </a:r>
            <a:r>
              <a:rPr lang="pl-PL" b="1" dirty="0"/>
              <a:t>odpowiednie zezwolenie na sprzedaż hurtową </a:t>
            </a:r>
            <a:r>
              <a:rPr lang="pl-PL" dirty="0"/>
              <a:t>(art. 18 ust. 7 pkt 3).</a:t>
            </a:r>
          </a:p>
          <a:p>
            <a:r>
              <a:rPr lang="pl-PL" dirty="0"/>
              <a:t>Sprzedaż lub podawanie napojów alkoholowych </a:t>
            </a:r>
            <a:r>
              <a:rPr lang="pl-PL" b="1" dirty="0"/>
              <a:t>w wypadkach, kiedy jest to zabronione</a:t>
            </a:r>
            <a:r>
              <a:rPr lang="pl-PL" dirty="0"/>
              <a:t> (czyli również w przypadku, gdy pochodzą one od sprzedawcy, niemającego zezwolenia na obrót hurtowy)</a:t>
            </a:r>
            <a:r>
              <a:rPr lang="pl-PL" b="1" dirty="0"/>
              <a:t>, </a:t>
            </a:r>
            <a:r>
              <a:rPr lang="pl-PL" dirty="0"/>
              <a:t>jest</a:t>
            </a:r>
          </a:p>
          <a:p>
            <a:pPr marL="0" indent="0" algn="ctr">
              <a:buNone/>
            </a:pPr>
            <a:r>
              <a:rPr lang="pl-PL" sz="2500" b="1" u="sng" dirty="0">
                <a:solidFill>
                  <a:srgbClr val="3794B8"/>
                </a:solidFill>
              </a:rPr>
              <a:t>przestępstwem</a:t>
            </a:r>
            <a:r>
              <a:rPr lang="pl-PL" sz="2500" b="1" dirty="0">
                <a:solidFill>
                  <a:srgbClr val="3794B8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3794B8"/>
                </a:solidFill>
              </a:rPr>
              <a:t>podlegającym grzywnie </a:t>
            </a:r>
            <a:r>
              <a:rPr lang="pl-PL" dirty="0"/>
              <a:t>(art. 43 ust. 1).</a:t>
            </a:r>
          </a:p>
          <a:p>
            <a:pPr marL="0" indent="0" algn="ctr">
              <a:buNone/>
            </a:pPr>
            <a:endParaRPr lang="pl-PL" dirty="0"/>
          </a:p>
          <a:p>
            <a:r>
              <a:rPr lang="pl-PL" dirty="0"/>
              <a:t>Inspekcja Handlowa, w przypadku stwierdzenia takich naruszeń, informuje właściwą jednostkę Prokuratury o możliwości popełnienia przestępstwa i zawiadamia organ wydający zezwolenie, który może je cofnąć. Inspekcja Handlowa może również przeprowadzić dochodzenie uproszczone we własnym zakresie.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6588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8F051D-CA84-4AF0-9953-4D5661BB9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Zakaz sprzedaży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7FD1C0-4139-4DF7-9907-DE88CDE57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Zabroniona jest sprzedaż i podawanie napojów alkoholowych:</a:t>
            </a:r>
          </a:p>
          <a:p>
            <a:pPr marL="0" indent="0">
              <a:buNone/>
            </a:pPr>
            <a:r>
              <a:rPr lang="pl-PL" dirty="0"/>
              <a:t>	1) osobom, których zachowanie wskazuje, że znajdują się w stanie nietrzeźwości,</a:t>
            </a:r>
          </a:p>
          <a:p>
            <a:pPr marL="0" indent="0">
              <a:buNone/>
            </a:pPr>
            <a:r>
              <a:rPr lang="pl-PL" dirty="0"/>
              <a:t>	2) osobom do lat 18,</a:t>
            </a:r>
          </a:p>
          <a:p>
            <a:pPr marL="0" indent="0">
              <a:buNone/>
            </a:pPr>
            <a:r>
              <a:rPr lang="pl-PL" dirty="0"/>
              <a:t>	3) na kredyt lub pod zastaw.</a:t>
            </a:r>
          </a:p>
          <a:p>
            <a:r>
              <a:rPr lang="pl-PL" dirty="0"/>
              <a:t>W przypadku wątpliwości co do pełnoletności nabywcy, sprzedający lub podający napoje alkoholowe, może żądać okazania dokumentu stwierdzającego wiek nabywcy.</a:t>
            </a:r>
          </a:p>
          <a:p>
            <a:pPr marL="0" indent="0" algn="r">
              <a:buNone/>
            </a:pPr>
            <a:r>
              <a:rPr lang="pl-PL" dirty="0"/>
              <a:t>(art. 15)</a:t>
            </a:r>
          </a:p>
        </p:txBody>
      </p:sp>
    </p:spTree>
    <p:extLst>
      <p:ext uri="{BB962C8B-B14F-4D97-AF65-F5344CB8AC3E}">
        <p14:creationId xmlns:p14="http://schemas.microsoft.com/office/powerpoint/2010/main" val="301660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8F051D-CA84-4AF0-9953-4D5661BB9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Zakaz sprzedaży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7FD1C0-4139-4DF7-9907-DE88CDE5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r>
              <a:rPr lang="pl-PL" dirty="0"/>
              <a:t>Sprzedaż lub podawanie napojów alkoholowych </a:t>
            </a:r>
            <a:r>
              <a:rPr lang="pl-PL" b="1" dirty="0"/>
              <a:t>w wypadkach, kiedy jest to zabronione</a:t>
            </a:r>
            <a:r>
              <a:rPr lang="pl-PL" dirty="0"/>
              <a:t> (czyli również w przypadku, gdy jest on sprzedawany osobom nieletnim, nietrzeźwym czy na kredyt lub pod zastaw)</a:t>
            </a:r>
            <a:r>
              <a:rPr lang="pl-PL" b="1" dirty="0"/>
              <a:t>, </a:t>
            </a:r>
            <a:r>
              <a:rPr lang="pl-PL" dirty="0"/>
              <a:t>jest</a:t>
            </a:r>
          </a:p>
          <a:p>
            <a:pPr marL="0" indent="0" algn="ctr">
              <a:buNone/>
            </a:pPr>
            <a:r>
              <a:rPr lang="pl-PL" sz="2500" b="1" u="sng" dirty="0">
                <a:solidFill>
                  <a:srgbClr val="3794B8"/>
                </a:solidFill>
              </a:rPr>
              <a:t>przestępstwem</a:t>
            </a:r>
            <a:r>
              <a:rPr lang="pl-PL" sz="2500" b="1" dirty="0">
                <a:solidFill>
                  <a:srgbClr val="3794B8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3794B8"/>
                </a:solidFill>
              </a:rPr>
              <a:t>podlegającym grzywnie </a:t>
            </a:r>
            <a:r>
              <a:rPr lang="pl-PL" dirty="0"/>
              <a:t>(art. 43 ust. 1).</a:t>
            </a:r>
          </a:p>
          <a:p>
            <a:pPr marL="0" indent="0" algn="ctr">
              <a:buNone/>
            </a:pPr>
            <a:endParaRPr lang="pl-PL" dirty="0"/>
          </a:p>
          <a:p>
            <a:r>
              <a:rPr lang="pl-PL" dirty="0"/>
              <a:t>Inspekcja Handlowa, w przypadku stwierdzenia takich naruszeń, informuje właściwą jednostkę Prokuratury o możliwości popełnienia przestępstwa i zawiadamia organ wydający zezwolenie, który może je cofnąć. Inspekcja Handlowa może również przeprowadzić dochodzenie uproszczone we własnym zakresie.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8979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8F051D-CA84-4AF0-9953-4D5661BB9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Wywieszki informacyjne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7FD1C0-4139-4DF7-9907-DE88CDE5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975313"/>
          </a:xfrm>
        </p:spPr>
        <p:txBody>
          <a:bodyPr>
            <a:normAutofit/>
          </a:bodyPr>
          <a:lstStyle/>
          <a:p>
            <a:r>
              <a:rPr lang="pl-PL" dirty="0"/>
              <a:t>W lokalu gastronomicznym powinna być obowiązkowo umieszczona informacja</a:t>
            </a:r>
            <a:br>
              <a:rPr lang="pl-PL" dirty="0"/>
            </a:br>
            <a:r>
              <a:rPr lang="pl-PL" b="1" dirty="0">
                <a:solidFill>
                  <a:srgbClr val="3794B8"/>
                </a:solidFill>
              </a:rPr>
              <a:t>o szkodliwości spożywania alkoholu </a:t>
            </a:r>
            <a:r>
              <a:rPr lang="pl-PL" dirty="0"/>
              <a:t>(art. 13 ust. 2).</a:t>
            </a:r>
          </a:p>
          <a:p>
            <a:r>
              <a:rPr lang="pl-PL" dirty="0"/>
              <a:t>Brak umieszczenia takiej informacji jest</a:t>
            </a:r>
          </a:p>
          <a:p>
            <a:pPr marL="0" indent="0" algn="ctr">
              <a:buNone/>
            </a:pPr>
            <a:r>
              <a:rPr lang="pl-PL" sz="2500" b="1" u="sng" dirty="0">
                <a:solidFill>
                  <a:srgbClr val="3794B8"/>
                </a:solidFill>
              </a:rPr>
              <a:t>wykroczeniem</a:t>
            </a:r>
            <a:r>
              <a:rPr lang="pl-PL" sz="2500" b="1" dirty="0">
                <a:solidFill>
                  <a:srgbClr val="3794B8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3794B8"/>
                </a:solidFill>
              </a:rPr>
              <a:t>podlegającym karze grzywny </a:t>
            </a:r>
            <a:r>
              <a:rPr lang="pl-PL" dirty="0"/>
              <a:t>(art. 45 pkt 2) </a:t>
            </a:r>
            <a:r>
              <a:rPr lang="pl-PL" b="1" dirty="0">
                <a:solidFill>
                  <a:srgbClr val="00B0F0"/>
                </a:solidFill>
              </a:rPr>
              <a:t>w wysokości 150 zł.</a:t>
            </a:r>
          </a:p>
          <a:p>
            <a:pPr marL="0" indent="0" algn="ctr">
              <a:buNone/>
            </a:pPr>
            <a:endParaRPr lang="pl-PL" dirty="0"/>
          </a:p>
          <a:p>
            <a:r>
              <a:rPr lang="pl-PL" dirty="0"/>
              <a:t>Inspekcja Handlowa, w przypadku stwierdzenia takiego naruszenia, nakłada grzywnę </a:t>
            </a:r>
            <a:br>
              <a:rPr lang="pl-PL" dirty="0"/>
            </a:br>
            <a:r>
              <a:rPr lang="pl-PL" dirty="0"/>
              <a:t>w drodze mandatu karnego i może zawiadomić organ wydający zezwolenie.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861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948F0B-61E2-4636-9A48-65267073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Nazwa potrawy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2589D9-D253-4BF7-81F9-5C409DD84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Wszystkie oferowane potrawy muszą być opatrzone informacjami o ich nazwach.</a:t>
            </a:r>
          </a:p>
          <a:p>
            <a:r>
              <a:rPr lang="pl-PL" dirty="0"/>
              <a:t>Nazwy te powinny być </a:t>
            </a:r>
            <a:r>
              <a:rPr lang="pl-PL" b="1" dirty="0"/>
              <a:t>zrozumiałe, jednoznaczne i odpowiadać produktowi</a:t>
            </a:r>
            <a:r>
              <a:rPr lang="pl-PL" dirty="0"/>
              <a:t>.</a:t>
            </a:r>
          </a:p>
          <a:p>
            <a:r>
              <a:rPr lang="pl-PL" dirty="0"/>
              <a:t>Nie powinno się używać nazw typu „danie dnia” bez określenia, co się w nim faktycznie znajduje lub z czego się składa.</a:t>
            </a:r>
          </a:p>
          <a:p>
            <a:r>
              <a:rPr lang="pl-PL" dirty="0"/>
              <a:t>Naruszenie tego wymogu może skutkować wymierzeniem przez Inspekcję Handlową</a:t>
            </a:r>
            <a:br>
              <a:rPr lang="pl-PL" dirty="0"/>
            </a:br>
            <a:r>
              <a:rPr lang="pl-PL" b="1" dirty="0">
                <a:solidFill>
                  <a:srgbClr val="3794B8"/>
                </a:solidFill>
              </a:rPr>
              <a:t>kary pieniężnej </a:t>
            </a:r>
            <a:r>
              <a:rPr lang="pl-PL" dirty="0"/>
              <a:t>w wysokości do </a:t>
            </a:r>
            <a:r>
              <a:rPr lang="pl-PL" b="1" dirty="0">
                <a:solidFill>
                  <a:srgbClr val="3794B8"/>
                </a:solidFill>
              </a:rPr>
              <a:t>pięciokrotnej wartości korzyści majątkowej </a:t>
            </a:r>
            <a:r>
              <a:rPr lang="pl-PL" dirty="0"/>
              <a:t>uzyskanej lub która mogłaby zostać uzyskana przez wprowadzenie tych wyrobów do obrotu,</a:t>
            </a:r>
            <a:br>
              <a:rPr lang="pl-PL" dirty="0"/>
            </a:br>
            <a:r>
              <a:rPr lang="pl-PL" b="1" dirty="0">
                <a:solidFill>
                  <a:srgbClr val="3794B8"/>
                </a:solidFill>
              </a:rPr>
              <a:t>nie niższej jednak niż 500 zł </a:t>
            </a:r>
            <a:r>
              <a:rPr lang="pl-PL" sz="1200" dirty="0"/>
              <a:t>(art. 40a ust. 1 pkt 3 ustawy z dnia 21 grudnia 2000 r. o jakości handlowej artykułów rolno-spożywczych; Dz. U. z 2018 r., poz. 2164 z późn. zm.).</a:t>
            </a:r>
          </a:p>
        </p:txBody>
      </p:sp>
    </p:spTree>
    <p:extLst>
      <p:ext uri="{BB962C8B-B14F-4D97-AF65-F5344CB8AC3E}">
        <p14:creationId xmlns:p14="http://schemas.microsoft.com/office/powerpoint/2010/main" val="17166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5343F2-4656-4580-BDA6-3D8337B32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Promocja i reklama</a:t>
            </a:r>
            <a:br>
              <a:rPr lang="pl-PL" dirty="0"/>
            </a:br>
            <a:r>
              <a:rPr lang="pl-PL" sz="2000" dirty="0"/>
              <a:t>napojów alkoholowych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EAA5C3-1509-43D4-B499-2EA5A22C9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Promocja 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BFAB865-25E1-4433-A892-1F6EBEB2A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659674"/>
          </a:xfrm>
        </p:spPr>
        <p:txBody>
          <a:bodyPr>
            <a:normAutofit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dirty="0"/>
              <a:t>polega na:</a:t>
            </a:r>
          </a:p>
          <a:p>
            <a:r>
              <a:rPr lang="pl-PL" dirty="0"/>
              <a:t>publicznej degustacji,</a:t>
            </a:r>
          </a:p>
          <a:p>
            <a:r>
              <a:rPr lang="pl-PL" dirty="0"/>
              <a:t>rozdawaniu rekwizytów związanych z napojami alkoholowymi,</a:t>
            </a:r>
          </a:p>
          <a:p>
            <a:r>
              <a:rPr lang="pl-PL" dirty="0"/>
              <a:t>organizowaniu premiowanej sprzedaży napojów alkoholowych,</a:t>
            </a:r>
          </a:p>
          <a:p>
            <a:r>
              <a:rPr lang="pl-PL" dirty="0"/>
              <a:t>Innych formach publicznego zachęcania do nabywania napojów alkoholowych (art. 2</a:t>
            </a:r>
            <a:r>
              <a:rPr lang="pl-PL" baseline="30000" dirty="0"/>
              <a:t>1 </a:t>
            </a:r>
            <a:r>
              <a:rPr lang="pl-PL" dirty="0"/>
              <a:t>ust. 1 pkt 2).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3D83B22-F449-4C4A-B48F-6650FCEBF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Reklama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A9E4B31-61BA-430E-9A5C-7B5C2F740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6596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polega na:</a:t>
            </a:r>
          </a:p>
          <a:p>
            <a:r>
              <a:rPr lang="pl-PL" dirty="0"/>
              <a:t>publicznym rozpowszechnianiu </a:t>
            </a:r>
            <a:r>
              <a:rPr lang="pl-PL" b="1" u="sng" dirty="0"/>
              <a:t>znaków towarowych</a:t>
            </a:r>
            <a:r>
              <a:rPr lang="pl-PL" u="sng" dirty="0"/>
              <a:t> </a:t>
            </a:r>
            <a:r>
              <a:rPr lang="pl-PL" dirty="0"/>
              <a:t>lub </a:t>
            </a:r>
            <a:r>
              <a:rPr lang="pl-PL" b="1" u="sng" dirty="0"/>
              <a:t>symboli graficznych</a:t>
            </a:r>
            <a:br>
              <a:rPr lang="pl-PL" b="1" u="sng" dirty="0"/>
            </a:br>
            <a:r>
              <a:rPr lang="pl-PL" dirty="0"/>
              <a:t>z nimi związanych, a także</a:t>
            </a:r>
          </a:p>
          <a:p>
            <a:r>
              <a:rPr lang="pl-PL" dirty="0"/>
              <a:t>nazw i symboli graficznych producentów, nieróżniących się od nazw i symboli graficznych napojów alkoholowych, służące popularyzowaniu znaków towarowych napojów alkoholowych</a:t>
            </a:r>
            <a:br>
              <a:rPr lang="pl-PL" dirty="0"/>
            </a:br>
            <a:r>
              <a:rPr lang="pl-PL" dirty="0"/>
              <a:t>(art. 2</a:t>
            </a:r>
            <a:r>
              <a:rPr lang="pl-PL" baseline="30000" dirty="0"/>
              <a:t>1 </a:t>
            </a:r>
            <a:r>
              <a:rPr lang="pl-PL" dirty="0"/>
              <a:t>ust. 1 pkt 3).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8140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694CAB-D674-48E9-8BA4-019B8CD9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Zakaz reklamy i promocji</a:t>
            </a:r>
            <a:br>
              <a:rPr lang="pl-PL" dirty="0"/>
            </a:br>
            <a:r>
              <a:rPr lang="pl-PL" sz="2000" dirty="0"/>
              <a:t>napojów alkoholowych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EF29A4-3F56-480E-9ABB-BBEF5DEE7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Zakazy określone dalej </a:t>
            </a:r>
            <a:r>
              <a:rPr lang="pl-PL" b="1" u="sng" dirty="0"/>
              <a:t>nie obejmują</a:t>
            </a:r>
            <a:r>
              <a:rPr lang="pl-PL" b="1" dirty="0"/>
              <a:t> </a:t>
            </a:r>
            <a:r>
              <a:rPr lang="pl-PL" dirty="0"/>
              <a:t>reklamy i promocji napojów alkoholowych prowadzonej </a:t>
            </a:r>
            <a:r>
              <a:rPr lang="pl-PL" b="1" u="sng" dirty="0"/>
              <a:t>na terenie punktów</a:t>
            </a:r>
            <a:r>
              <a:rPr lang="pl-PL" b="1" dirty="0"/>
              <a:t> </a:t>
            </a:r>
            <a:r>
              <a:rPr lang="pl-PL" dirty="0"/>
              <a:t>prowadzących sprzedaż napojów alkoholowych przeznaczonych do spożycia </a:t>
            </a:r>
            <a:r>
              <a:rPr lang="pl-PL" b="1" u="sng" dirty="0"/>
              <a:t>w miejscu sprzedaży</a:t>
            </a:r>
            <a:r>
              <a:rPr lang="pl-PL" dirty="0"/>
              <a:t>, czyli lokali gastronomicznych posiadających odpowiednie zezwolenie na ich sprzedaż do spożycia w miejscu sprzedaży</a:t>
            </a:r>
            <a:r>
              <a:rPr lang="pl-PL" b="1" dirty="0"/>
              <a:t> </a:t>
            </a:r>
            <a:r>
              <a:rPr lang="pl-PL" dirty="0"/>
              <a:t>(art. 13</a:t>
            </a:r>
            <a:r>
              <a:rPr lang="pl-PL" baseline="30000" dirty="0"/>
              <a:t>1 </a:t>
            </a:r>
            <a:r>
              <a:rPr lang="pl-PL" dirty="0"/>
              <a:t>ust. 9).</a:t>
            </a:r>
          </a:p>
          <a:p>
            <a:r>
              <a:rPr lang="pl-PL" dirty="0"/>
              <a:t>Uwaga! </a:t>
            </a:r>
            <a:r>
              <a:rPr lang="pl-PL" b="1" dirty="0"/>
              <a:t>Zakazy </a:t>
            </a:r>
            <a:r>
              <a:rPr lang="pl-PL" b="1" u="sng" dirty="0"/>
              <a:t>obejmują</a:t>
            </a:r>
            <a:r>
              <a:rPr lang="pl-PL" b="1" dirty="0"/>
              <a:t> jednak </a:t>
            </a:r>
            <a:r>
              <a:rPr lang="pl-PL" b="1" dirty="0">
                <a:solidFill>
                  <a:srgbClr val="3794B8"/>
                </a:solidFill>
              </a:rPr>
              <a:t>posty publikowane w </a:t>
            </a:r>
            <a:r>
              <a:rPr lang="pl-PL" b="1" u="sng" dirty="0">
                <a:solidFill>
                  <a:srgbClr val="3794B8"/>
                </a:solidFill>
              </a:rPr>
              <a:t>mediach społecznościowych!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7713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694CAB-D674-48E9-8BA4-019B8CD9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Zakaz reklamy i promocji</a:t>
            </a:r>
            <a:br>
              <a:rPr lang="pl-PL" dirty="0"/>
            </a:br>
            <a:r>
              <a:rPr lang="pl-PL" sz="2000" dirty="0"/>
              <a:t>napojów alkoholowych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EF29A4-3F56-480E-9ABB-BBEF5DEE7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/>
          </a:bodyPr>
          <a:lstStyle/>
          <a:p>
            <a:r>
              <a:rPr lang="pl-PL" dirty="0"/>
              <a:t>Zabroniona jest się reklama i promocja napojów alkoholowych, </a:t>
            </a:r>
            <a:r>
              <a:rPr lang="pl-PL" b="1" dirty="0"/>
              <a:t>z wyjątkiem piwa</a:t>
            </a:r>
            <a:r>
              <a:rPr lang="pl-PL" dirty="0"/>
              <a:t>, którego </a:t>
            </a:r>
            <a:r>
              <a:rPr lang="pl-PL" b="1" dirty="0"/>
              <a:t>reklama i promocja jest dozwolona</a:t>
            </a:r>
            <a:r>
              <a:rPr lang="pl-PL" dirty="0"/>
              <a:t>, pod warunkiem że:</a:t>
            </a:r>
          </a:p>
          <a:p>
            <a:pPr marL="0" indent="0">
              <a:buNone/>
            </a:pPr>
            <a:r>
              <a:rPr lang="pl-PL" dirty="0"/>
              <a:t>	- nie jest kierowana do małoletnich ani nie przedstawia takich osób,</a:t>
            </a:r>
          </a:p>
          <a:p>
            <a:pPr marL="0" indent="0">
              <a:buNone/>
            </a:pPr>
            <a:r>
              <a:rPr lang="pl-PL" dirty="0"/>
              <a:t>	- nie łączy spożywania alkoholu ze sprawnością fizyczną bądź kierowaniem pojazdami,</a:t>
            </a:r>
          </a:p>
          <a:p>
            <a:pPr marL="0" indent="0">
              <a:buNone/>
            </a:pPr>
            <a:r>
              <a:rPr lang="pl-PL" dirty="0"/>
              <a:t>	- nie zawiera stwierdzeń, że alkohol posiada właściwości lecznicze, jest środkiem stymulującym, uspakajającym lub sposobem rozwiązywania konfliktów osobistych,</a:t>
            </a:r>
          </a:p>
          <a:p>
            <a:pPr marL="0" indent="0">
              <a:buNone/>
            </a:pPr>
            <a:r>
              <a:rPr lang="pl-PL" dirty="0"/>
              <a:t>	- nie zachęca do nadmiernego spożycia alkoholu,</a:t>
            </a:r>
          </a:p>
          <a:p>
            <a:pPr marL="0" indent="0">
              <a:buNone/>
            </a:pPr>
            <a:r>
              <a:rPr lang="pl-PL" dirty="0"/>
              <a:t>	- nie przedstawia abstynencji lub umiarkowanego spożycia alkoholu w negatywny sposób,</a:t>
            </a:r>
          </a:p>
          <a:p>
            <a:pPr marL="0" indent="0">
              <a:buNone/>
            </a:pPr>
            <a:r>
              <a:rPr lang="pl-PL" dirty="0"/>
              <a:t>	- nie podkreśla wysokiej zawartości alkoholu w napojach alkoholowych jako cechy wpływającej pozytywnie na ich jakość,</a:t>
            </a:r>
          </a:p>
          <a:p>
            <a:pPr marL="0" indent="0">
              <a:buNone/>
            </a:pPr>
            <a:r>
              <a:rPr lang="pl-PL" dirty="0"/>
              <a:t>	- nie wywołuje skojarzeń z atrakcyjnością seksualną, relaksem lub wypoczynkiem, nauką lub pracą czy też sukcesem zawodowym lub życiowym (art. 13</a:t>
            </a:r>
            <a:r>
              <a:rPr lang="pl-PL" baseline="30000" dirty="0"/>
              <a:t>1 </a:t>
            </a:r>
            <a:r>
              <a:rPr lang="pl-PL" dirty="0"/>
              <a:t>ust. 1).</a:t>
            </a:r>
          </a:p>
        </p:txBody>
      </p:sp>
    </p:spTree>
    <p:extLst>
      <p:ext uri="{BB962C8B-B14F-4D97-AF65-F5344CB8AC3E}">
        <p14:creationId xmlns:p14="http://schemas.microsoft.com/office/powerpoint/2010/main" val="41269809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8F051D-CA84-4AF0-9953-4D5661BB9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Zakaz reklamy i promocji</a:t>
            </a:r>
            <a:br>
              <a:rPr lang="pl-PL" dirty="0"/>
            </a:br>
            <a:r>
              <a:rPr lang="pl-PL" sz="2000" dirty="0"/>
              <a:t>napojów alkoholowych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7FD1C0-4139-4DF7-9907-DE88CDE5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975313"/>
          </a:xfrm>
        </p:spPr>
        <p:txBody>
          <a:bodyPr>
            <a:normAutofit/>
          </a:bodyPr>
          <a:lstStyle/>
          <a:p>
            <a:r>
              <a:rPr lang="pl-PL" dirty="0"/>
              <a:t>Naruszenie zakazu promocji lub reklamy napojów alkoholowych jest</a:t>
            </a:r>
          </a:p>
          <a:p>
            <a:pPr marL="0" indent="0" algn="ctr">
              <a:buNone/>
            </a:pPr>
            <a:r>
              <a:rPr lang="pl-PL" sz="2500" b="1" u="sng" dirty="0">
                <a:solidFill>
                  <a:srgbClr val="3794B8"/>
                </a:solidFill>
              </a:rPr>
              <a:t>przestępstwem</a:t>
            </a:r>
            <a:r>
              <a:rPr lang="pl-PL" sz="2500" b="1" dirty="0">
                <a:solidFill>
                  <a:srgbClr val="3794B8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3794B8"/>
                </a:solidFill>
              </a:rPr>
              <a:t>podlegającym grzywnie od 10 000 do 500 000 zł </a:t>
            </a:r>
            <a:r>
              <a:rPr lang="pl-PL" dirty="0"/>
              <a:t>(art. 45</a:t>
            </a:r>
            <a:r>
              <a:rPr lang="pl-PL" baseline="30000" dirty="0"/>
              <a:t>2</a:t>
            </a:r>
            <a:r>
              <a:rPr lang="pl-PL" dirty="0"/>
              <a:t> ust. 1).</a:t>
            </a:r>
          </a:p>
          <a:p>
            <a:pPr marL="0" indent="0" algn="ctr">
              <a:buNone/>
            </a:pPr>
            <a:endParaRPr lang="pl-PL" dirty="0"/>
          </a:p>
          <a:p>
            <a:r>
              <a:rPr lang="pl-PL" dirty="0"/>
              <a:t>Inspekcja Handlowa, w przypadku stwierdzenia takiego naruszenia, informuje właściwą jednostkę Prokuratury o możliwości popełnienia przestępstwa i zawiadamia organ wydający zezwolenie, który może je cofnąć.</a:t>
            </a:r>
          </a:p>
        </p:txBody>
      </p:sp>
    </p:spTree>
    <p:extLst>
      <p:ext uri="{BB962C8B-B14F-4D97-AF65-F5344CB8AC3E}">
        <p14:creationId xmlns:p14="http://schemas.microsoft.com/office/powerpoint/2010/main" val="95825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58CD11-CE5C-4A73-A5C5-0CA67EDF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4. Inne zagadnienia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A8901E-89EA-4D91-8C1F-7242B46B4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Identyfikowalność towarów</a:t>
            </a:r>
          </a:p>
          <a:p>
            <a:r>
              <a:rPr lang="pl-PL" dirty="0"/>
              <a:t>Przyrządy pomiarowe</a:t>
            </a:r>
          </a:p>
          <a:p>
            <a:r>
              <a:rPr lang="pl-PL" dirty="0"/>
              <a:t>Opłata recyklingowa</a:t>
            </a:r>
          </a:p>
          <a:p>
            <a:r>
              <a:rPr lang="pl-PL" dirty="0"/>
              <a:t>Zakres działalności</a:t>
            </a:r>
          </a:p>
          <a:p>
            <a:r>
              <a:rPr lang="pl-PL" dirty="0"/>
              <a:t>Opłata za serwis kelnerski</a:t>
            </a:r>
          </a:p>
          <a:p>
            <a:r>
              <a:rPr lang="pl-PL" dirty="0"/>
              <a:t>Zakup kontrolny</a:t>
            </a:r>
          </a:p>
          <a:p>
            <a:r>
              <a:rPr lang="pl-PL" dirty="0"/>
              <a:t>Pobieranie próbek do badań</a:t>
            </a:r>
          </a:p>
        </p:txBody>
      </p:sp>
    </p:spTree>
    <p:extLst>
      <p:ext uri="{BB962C8B-B14F-4D97-AF65-F5344CB8AC3E}">
        <p14:creationId xmlns:p14="http://schemas.microsoft.com/office/powerpoint/2010/main" val="999060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E01BDD-1B2F-4649-A50F-5F0ACCB1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Identyfikowalność towarów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01EF6C-26C4-424E-9307-E584DEDCD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69013"/>
          </a:xfrm>
        </p:spPr>
        <p:txBody>
          <a:bodyPr>
            <a:normAutofit/>
          </a:bodyPr>
          <a:lstStyle/>
          <a:p>
            <a:r>
              <a:rPr lang="pl-PL" dirty="0"/>
              <a:t>Prowadzący lokal gastronomiczny powinien zapewnić </a:t>
            </a:r>
            <a:r>
              <a:rPr lang="pl-PL" b="1" dirty="0"/>
              <a:t>możliwość śledzenia </a:t>
            </a:r>
            <a:r>
              <a:rPr lang="pl-PL" dirty="0"/>
              <a:t>żywności</a:t>
            </a:r>
            <a:br>
              <a:rPr lang="pl-PL" dirty="0"/>
            </a:br>
            <a:r>
              <a:rPr lang="pl-PL" dirty="0"/>
              <a:t>i </a:t>
            </a:r>
            <a:r>
              <a:rPr lang="pl-PL" b="1" dirty="0"/>
              <a:t>identyfikacji podmiotu</a:t>
            </a:r>
            <a:r>
              <a:rPr lang="pl-PL" dirty="0"/>
              <a:t>, który dostarczył im środek spożywczy, czyli przechowywać odpowiednią dokumentację*.</a:t>
            </a:r>
          </a:p>
          <a:p>
            <a:r>
              <a:rPr lang="pl-PL" dirty="0"/>
              <a:t>Niewykonywanie obowiązków w zakresie identyfikacji dostawców jest</a:t>
            </a:r>
          </a:p>
          <a:p>
            <a:pPr marL="0" indent="0" algn="ctr">
              <a:buNone/>
            </a:pPr>
            <a:r>
              <a:rPr lang="pl-PL" sz="2500" b="1" u="sng" dirty="0">
                <a:solidFill>
                  <a:srgbClr val="3794B8"/>
                </a:solidFill>
              </a:rPr>
              <a:t>wykroczeniem</a:t>
            </a:r>
            <a:r>
              <a:rPr lang="pl-PL" sz="2500" b="1" dirty="0">
                <a:solidFill>
                  <a:srgbClr val="3794B8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3794B8"/>
                </a:solidFill>
              </a:rPr>
              <a:t>podlegającym karze grzywny** </a:t>
            </a:r>
            <a:endParaRPr lang="pl-PL" dirty="0"/>
          </a:p>
          <a:p>
            <a:r>
              <a:rPr lang="pl-PL" dirty="0"/>
              <a:t>Inspekcja Handlowa, w przypadku stwierdzenia takiego naruszenia, wystosowuje wniosek</a:t>
            </a:r>
            <a:br>
              <a:rPr lang="pl-PL" dirty="0"/>
            </a:br>
            <a:r>
              <a:rPr lang="pl-PL" dirty="0"/>
              <a:t>o ukaranie do właściwego Sądu Rejonowego i informuje właściwą Inspekcję Sanitarną.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sz="1200" dirty="0"/>
              <a:t>*Art. 18 ust. 1 i 2 rozporządzenia (WE) nr 178/2002 Parlamentu Europejskiego i Rady z dnia 28 stycznia 2002 r. ustanawiające ogólne zasady</a:t>
            </a:r>
            <a:br>
              <a:rPr lang="pl-PL" sz="1200" dirty="0"/>
            </a:br>
            <a:r>
              <a:rPr lang="pl-PL" sz="1200" dirty="0"/>
              <a:t>i wymagania prawa żywnościowego, powołujące Europejski Urząd ds. Bezpieczeństwa Żywności oraz ustanawiające procedury w zakresie bezpieczeństwa żywności (Dz. U. UE. L. z 2002 r. Nr 31, str. 1 z późn. zm.).</a:t>
            </a:r>
          </a:p>
          <a:p>
            <a:pPr marL="0" indent="0">
              <a:buNone/>
            </a:pPr>
            <a:r>
              <a:rPr lang="pl-PL" sz="1200" dirty="0"/>
              <a:t>**Art. 100 ust. 1 pkt 7 ustawy z dnia 25 sierpnia 2006 r. o bezpieczeństwie żywności i żywienia (Dz. U. z 2018 r., poz. 1541 z późn. zm.).</a:t>
            </a:r>
          </a:p>
        </p:txBody>
      </p:sp>
    </p:spTree>
    <p:extLst>
      <p:ext uri="{BB962C8B-B14F-4D97-AF65-F5344CB8AC3E}">
        <p14:creationId xmlns:p14="http://schemas.microsoft.com/office/powerpoint/2010/main" val="6354144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9C2847-266D-4ABC-BB26-575169364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Przyrządy pomiarowe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66CAF1-1831-44F1-987A-26176B83C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93823"/>
          </a:xfrm>
        </p:spPr>
        <p:txBody>
          <a:bodyPr>
            <a:normAutofit fontScale="92500" lnSpcReduction="20000"/>
          </a:bodyPr>
          <a:lstStyle/>
          <a:p>
            <a:r>
              <a:rPr lang="pl-PL" sz="1900" dirty="0"/>
              <a:t>Przyrządy pomiarowe (np. wagi) używane w obrocie z udziałem konsumentów, podlegają prawnej kontroli metrologicznej*.</a:t>
            </a:r>
          </a:p>
          <a:p>
            <a:r>
              <a:rPr lang="pl-PL" sz="1900" dirty="0"/>
              <a:t>Mogą być zatem używane tylko wtedy, kiedy posiadają odpowiednio ważną decyzję zatwierdzenia typu lub ważną legalizację**.</a:t>
            </a:r>
          </a:p>
          <a:p>
            <a:r>
              <a:rPr lang="pl-PL" sz="1900" dirty="0"/>
              <a:t>Stosowanie lub przechowywanie w stanie gotowości do użycia przyrządów pomiarowych, podlegających prawnej kontroli metrologicznej, bez wymaganych dowodów tej kontroli lub niespełniające wymagań jest</a:t>
            </a:r>
          </a:p>
          <a:p>
            <a:pPr marL="0" indent="0" algn="ctr">
              <a:buNone/>
            </a:pPr>
            <a:r>
              <a:rPr lang="pl-PL" sz="2200" b="1" u="sng" dirty="0">
                <a:solidFill>
                  <a:srgbClr val="3794B8"/>
                </a:solidFill>
              </a:rPr>
              <a:t>wykroczeniem</a:t>
            </a:r>
            <a:r>
              <a:rPr lang="pl-PL" sz="2200" b="1" dirty="0">
                <a:solidFill>
                  <a:srgbClr val="3794B8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pl-PL" sz="2200" b="1" dirty="0">
                <a:solidFill>
                  <a:srgbClr val="3794B8"/>
                </a:solidFill>
              </a:rPr>
              <a:t>podlegającym karze grzywny***.</a:t>
            </a:r>
            <a:endParaRPr lang="pl-PL" sz="2200" dirty="0"/>
          </a:p>
          <a:p>
            <a:r>
              <a:rPr lang="pl-PL" sz="1900" dirty="0"/>
              <a:t>Inspekcja Handlowa, w przypadku stwierdzenia takiego naruszenia, nakłada grzywnę</a:t>
            </a:r>
            <a:br>
              <a:rPr lang="pl-PL" sz="1900" dirty="0"/>
            </a:br>
            <a:r>
              <a:rPr lang="pl-PL" sz="1900" dirty="0"/>
              <a:t>w drodze mandatu karnego i informuje właściwy Urząd Miar.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sz="1300" dirty="0"/>
              <a:t>*Art. 8 ust. 1 ustawy z dnia 11 maja 2001 r. Prawo o miarach (Dz. U. z 2019 r., poz. 541 z późn. zm.).</a:t>
            </a:r>
          </a:p>
          <a:p>
            <a:pPr marL="0" indent="0">
              <a:buNone/>
            </a:pPr>
            <a:r>
              <a:rPr lang="pl-PL" sz="1300" dirty="0"/>
              <a:t>**Art. 8a ust. 1 ww. ustawy.</a:t>
            </a:r>
          </a:p>
          <a:p>
            <a:pPr marL="0" indent="0">
              <a:buNone/>
            </a:pPr>
            <a:r>
              <a:rPr lang="pl-PL" sz="1300" dirty="0"/>
              <a:t>***Art. 26 ust. 1 pkt 3 ww. ustawy.</a:t>
            </a:r>
          </a:p>
        </p:txBody>
      </p:sp>
    </p:spTree>
    <p:extLst>
      <p:ext uri="{BB962C8B-B14F-4D97-AF65-F5344CB8AC3E}">
        <p14:creationId xmlns:p14="http://schemas.microsoft.com/office/powerpoint/2010/main" val="17420949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00813E-DA95-4150-A655-8B61D967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Opłata recyklingowa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7DDC89-AA56-406B-BEF9-9A98E52AE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Inspekcja Handlowa sprawdza, czy pobierana jest opłata recyklingowa od „lekkich toreb z tworzywa sztucznego”.</a:t>
            </a:r>
          </a:p>
          <a:p>
            <a:r>
              <a:rPr lang="pl-PL" dirty="0"/>
              <a:t>Przedsiębiorca prowadzący m.in. Lokal gastronomiczny, w którym są oferowane </a:t>
            </a:r>
            <a:r>
              <a:rPr lang="pl-PL" b="1" dirty="0"/>
              <a:t>lekkie torby</a:t>
            </a:r>
            <a:r>
              <a:rPr lang="pl-PL" dirty="0"/>
              <a:t> na zakupy z tworzywa sztucznego przeznaczone do pakowania produktów oferowanych w tej jednostce, jest obowiązany pobrać opłatę recyklingową od nabywającego lekką torbę na zakupy z tworzywa sztucznego.</a:t>
            </a:r>
          </a:p>
          <a:p>
            <a:r>
              <a:rPr lang="pl-PL" dirty="0"/>
              <a:t>Takiej opłaty nie pobiera się od nabywającego </a:t>
            </a:r>
            <a:r>
              <a:rPr lang="pl-PL" b="1" dirty="0"/>
              <a:t>bardzo lekką </a:t>
            </a:r>
            <a:r>
              <a:rPr lang="pl-PL" dirty="0"/>
              <a:t>torbę na zakupy z tworzywa sztucznego.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sz="1200" dirty="0"/>
              <a:t>*Art. 40a ustawy z dnia 13 czerwca 2013 r. o gospodarce opakowaniami i odpadami opakowaniowymi (Dz. U. z 2019 r., poz. 542).</a:t>
            </a:r>
          </a:p>
        </p:txBody>
      </p:sp>
    </p:spTree>
    <p:extLst>
      <p:ext uri="{BB962C8B-B14F-4D97-AF65-F5344CB8AC3E}">
        <p14:creationId xmlns:p14="http://schemas.microsoft.com/office/powerpoint/2010/main" val="1444747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00813E-DA95-4150-A655-8B61D967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Opłata recyklingowa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7DDC89-AA56-406B-BEF9-9A98E52A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809134"/>
          </a:xfrm>
        </p:spPr>
        <p:txBody>
          <a:bodyPr>
            <a:normAutofit fontScale="92500" lnSpcReduction="10000"/>
          </a:bodyPr>
          <a:lstStyle/>
          <a:p>
            <a:r>
              <a:rPr lang="pl-PL" b="1" u="sng" dirty="0"/>
              <a:t>„Lekką torbą”</a:t>
            </a:r>
            <a:r>
              <a:rPr lang="pl-PL" b="1" dirty="0"/>
              <a:t> </a:t>
            </a:r>
            <a:r>
              <a:rPr lang="pl-PL" dirty="0"/>
              <a:t>na zakupy z tworzywa sztucznego, </a:t>
            </a:r>
            <a:r>
              <a:rPr lang="pl-PL" b="1" dirty="0"/>
              <a:t>wymagającą pobrania opłaty recyklingowej </a:t>
            </a:r>
            <a:r>
              <a:rPr lang="pl-PL" dirty="0"/>
              <a:t>jest torba na zakupy, z uchwytami lub bez uchwytów, wykonana</a:t>
            </a:r>
            <a:br>
              <a:rPr lang="pl-PL" dirty="0"/>
            </a:br>
            <a:r>
              <a:rPr lang="pl-PL" dirty="0"/>
              <a:t>z tworzywa sztucznego, która jest oferowana w jednostkach handlu detalicznego lub hurtowego, o </a:t>
            </a:r>
            <a:r>
              <a:rPr lang="pl-PL" b="1" dirty="0"/>
              <a:t>grubości materiału poniżej 50 mikrometrów</a:t>
            </a:r>
            <a:r>
              <a:rPr lang="pl-PL" dirty="0"/>
              <a:t>*.</a:t>
            </a:r>
          </a:p>
          <a:p>
            <a:r>
              <a:rPr lang="pl-PL" b="1" u="sng" dirty="0"/>
              <a:t>„Bardzo lekką” </a:t>
            </a:r>
            <a:r>
              <a:rPr lang="pl-PL" dirty="0"/>
              <a:t>torbą na zakupy z tworzywa sztucznego, która </a:t>
            </a:r>
            <a:r>
              <a:rPr lang="pl-PL" b="1" u="sng" dirty="0"/>
              <a:t>nie wymaga</a:t>
            </a:r>
            <a:r>
              <a:rPr lang="pl-PL" b="1" dirty="0"/>
              <a:t> pobrania opłaty recyklingowej</a:t>
            </a:r>
            <a:r>
              <a:rPr lang="pl-PL" dirty="0"/>
              <a:t> jest torba na zakupy, z uchwytami lub bez uchwytów, wykonana</a:t>
            </a:r>
            <a:br>
              <a:rPr lang="pl-PL" dirty="0"/>
            </a:br>
            <a:r>
              <a:rPr lang="pl-PL" dirty="0"/>
              <a:t>z tworzywa sztucznego, która jest oferowana w jednostkach handlu detalicznego lub hurtowego:</a:t>
            </a:r>
          </a:p>
          <a:p>
            <a:pPr marL="0" indent="0">
              <a:buNone/>
            </a:pPr>
            <a:r>
              <a:rPr lang="pl-PL" dirty="0"/>
              <a:t>	1. o grubości materiału poniżej 15 mikrometrów,</a:t>
            </a:r>
          </a:p>
          <a:p>
            <a:pPr marL="0" indent="0">
              <a:buNone/>
            </a:pPr>
            <a:r>
              <a:rPr lang="pl-PL" dirty="0"/>
              <a:t>	2. która jest wymagana ze względów higienicznych lub</a:t>
            </a:r>
          </a:p>
          <a:p>
            <a:pPr marL="0" indent="0">
              <a:buNone/>
            </a:pPr>
            <a:r>
              <a:rPr lang="pl-PL" dirty="0"/>
              <a:t>	3. oferowana jako </a:t>
            </a:r>
            <a:r>
              <a:rPr lang="pl-PL" u="sng" dirty="0"/>
              <a:t>podstawowe opakowanie</a:t>
            </a:r>
            <a:r>
              <a:rPr lang="pl-PL" dirty="0"/>
              <a:t> żywności luzem,</a:t>
            </a:r>
          </a:p>
          <a:p>
            <a:pPr marL="0" indent="0">
              <a:buNone/>
            </a:pPr>
            <a:r>
              <a:rPr lang="pl-PL" dirty="0"/>
              <a:t>	4. gdy pomaga to w zapobieganiu marnowaniu żywności**.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sz="1300" dirty="0"/>
              <a:t>*Art. 8 pkt 15a lit. a ustawy z dnia 13 czerwca 2013 r. o gospodarce opakowaniami i odpadami opakowaniowymi (Dz. U. z 2019 r., poz. 542).</a:t>
            </a:r>
          </a:p>
          <a:p>
            <a:pPr marL="0" indent="0">
              <a:buNone/>
            </a:pPr>
            <a:r>
              <a:rPr lang="pl-PL" sz="1300" dirty="0"/>
              <a:t>**Art. 8 pkt 15a lit. b ww. ustawy.</a:t>
            </a:r>
          </a:p>
        </p:txBody>
      </p:sp>
    </p:spTree>
    <p:extLst>
      <p:ext uri="{BB962C8B-B14F-4D97-AF65-F5344CB8AC3E}">
        <p14:creationId xmlns:p14="http://schemas.microsoft.com/office/powerpoint/2010/main" val="7087789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00813E-DA95-4150-A655-8B61D967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Opłata recyklingowa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7DDC89-AA56-406B-BEF9-9A98E52A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809134"/>
          </a:xfrm>
        </p:spPr>
        <p:txBody>
          <a:bodyPr>
            <a:normAutofit/>
          </a:bodyPr>
          <a:lstStyle/>
          <a:p>
            <a:r>
              <a:rPr lang="pl-PL" dirty="0"/>
              <a:t>Czyli: opłata recyklingowa powinna być pobrana za </a:t>
            </a:r>
            <a:r>
              <a:rPr lang="pl-PL" b="1" dirty="0"/>
              <a:t>każdą torbę </a:t>
            </a:r>
            <a:r>
              <a:rPr lang="pl-PL" dirty="0"/>
              <a:t>z tworzywa sztucznego</a:t>
            </a:r>
            <a:br>
              <a:rPr lang="pl-PL" dirty="0"/>
            </a:br>
            <a:r>
              <a:rPr lang="pl-PL" dirty="0"/>
              <a:t>o grubości poniżej 50 mikrometrów, </a:t>
            </a:r>
            <a:r>
              <a:rPr lang="pl-PL" b="1" dirty="0"/>
              <a:t>za wyjątkiem </a:t>
            </a:r>
            <a:r>
              <a:rPr lang="pl-PL" dirty="0"/>
              <a:t>toreb, które </a:t>
            </a:r>
            <a:r>
              <a:rPr lang="pl-PL" b="1" u="sng" dirty="0"/>
              <a:t>łącznie</a:t>
            </a:r>
            <a:r>
              <a:rPr lang="pl-PL" dirty="0"/>
              <a:t> (!) spełniają warunki: grubości poniżej 15 mikrometrów, są wymagane ze względów higienicznych lub oferowane jako </a:t>
            </a:r>
            <a:r>
              <a:rPr lang="pl-PL" b="1" dirty="0"/>
              <a:t>podstawowe</a:t>
            </a:r>
            <a:r>
              <a:rPr lang="pl-PL" dirty="0"/>
              <a:t> opakowanie żywności luzem, kiedy pomaga to</a:t>
            </a:r>
            <a:br>
              <a:rPr lang="pl-PL" dirty="0"/>
            </a:br>
            <a:r>
              <a:rPr lang="pl-PL" dirty="0"/>
              <a:t>w zapobieganiu marnowania żywności.</a:t>
            </a:r>
          </a:p>
        </p:txBody>
      </p:sp>
    </p:spTree>
    <p:extLst>
      <p:ext uri="{BB962C8B-B14F-4D97-AF65-F5344CB8AC3E}">
        <p14:creationId xmlns:p14="http://schemas.microsoft.com/office/powerpoint/2010/main" val="190163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6EC2C0-9EED-416E-B395-CC5CBD52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Wykaz składników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EE0944-D4A2-4019-BBF4-626FD4942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>
            <a:normAutofit/>
          </a:bodyPr>
          <a:lstStyle/>
          <a:p>
            <a:r>
              <a:rPr lang="pl-PL" dirty="0"/>
              <a:t>Każda potrawa (produkt), oferowana w gastronomii, musi mieć podany </a:t>
            </a:r>
            <a:r>
              <a:rPr lang="pl-PL" b="1" u="sng" dirty="0"/>
              <a:t>wykaz jej składników</a:t>
            </a:r>
            <a:r>
              <a:rPr lang="pl-PL" dirty="0"/>
              <a:t>.</a:t>
            </a:r>
          </a:p>
          <a:p>
            <a:r>
              <a:rPr lang="pl-PL" dirty="0"/>
              <a:t>Wykaz składników powinien być dostępny dla konsumenta </a:t>
            </a:r>
            <a:r>
              <a:rPr lang="pl-PL" b="1" dirty="0"/>
              <a:t>bezpośrednio</a:t>
            </a:r>
            <a:r>
              <a:rPr lang="pl-PL" dirty="0"/>
              <a:t>, tj. w taki sposób, by nie musiał on podejmować jakichkolwiek dodatkowych czynności w celu jego uzyskania.</a:t>
            </a:r>
          </a:p>
          <a:p>
            <a:r>
              <a:rPr lang="pl-PL" dirty="0"/>
              <a:t>„Wykaz składników” powinien obejmować:</a:t>
            </a:r>
          </a:p>
          <a:p>
            <a:pPr marL="0" indent="0">
              <a:buNone/>
            </a:pPr>
            <a:r>
              <a:rPr lang="pl-PL" dirty="0"/>
              <a:t>	- składniki potrawy, wymienione w malejącej kolejności ich masy w momencie użycia tych składników przy wytwarzaniu potrawy,</a:t>
            </a:r>
          </a:p>
          <a:p>
            <a:pPr marL="0" indent="0">
              <a:buNone/>
            </a:pPr>
            <a:r>
              <a:rPr lang="pl-PL" dirty="0"/>
              <a:t>	- skład składników złożonych (np. majonezu),</a:t>
            </a:r>
          </a:p>
          <a:p>
            <a:pPr marL="0" indent="0">
              <a:buNone/>
            </a:pPr>
            <a:r>
              <a:rPr lang="pl-PL" dirty="0"/>
              <a:t>	- substancje lub produkty powodujące </a:t>
            </a:r>
            <a:r>
              <a:rPr lang="pl-PL" b="1" u="sng" dirty="0"/>
              <a:t>alergie lub reakcje nietolerancji </a:t>
            </a:r>
            <a:r>
              <a:rPr lang="pl-PL" dirty="0"/>
              <a:t>– uwidocznione</a:t>
            </a:r>
            <a:br>
              <a:rPr lang="pl-PL" dirty="0"/>
            </a:br>
            <a:r>
              <a:rPr lang="pl-PL" dirty="0"/>
              <a:t>w sposób wyróżniający się na tle innych składników.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42908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00813E-DA95-4150-A655-8B61D967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Opłata recyklingowa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7DDC89-AA56-406B-BEF9-9A98E52A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809134"/>
          </a:xfrm>
        </p:spPr>
        <p:txBody>
          <a:bodyPr>
            <a:normAutofit/>
          </a:bodyPr>
          <a:lstStyle/>
          <a:p>
            <a:r>
              <a:rPr lang="pl-PL" dirty="0"/>
              <a:t>Przykład: jeżeli w lokalu gastronomicznym oferowane są dania „na wynos”, pakowane najpierw w pojemniki, a potem dodatkowo w torbę z tworzywa sztucznego o grubości materiału poniżej 50 mikrometrów, to </a:t>
            </a:r>
            <a:r>
              <a:rPr lang="pl-PL" b="1" dirty="0"/>
              <a:t>powinna </a:t>
            </a:r>
            <a:r>
              <a:rPr lang="pl-PL" b="1" u="sng" dirty="0"/>
              <a:t>być pobrana</a:t>
            </a:r>
            <a:r>
              <a:rPr lang="pl-PL" b="1" dirty="0"/>
              <a:t> opłata recyklingowa</a:t>
            </a:r>
            <a:r>
              <a:rPr lang="pl-PL" dirty="0"/>
              <a:t>.</a:t>
            </a:r>
          </a:p>
          <a:p>
            <a:r>
              <a:rPr lang="pl-PL" dirty="0"/>
              <a:t>Nawet jeżeli taka torba byłaby o grubości poniżej 15 mikrometrów, to </a:t>
            </a:r>
            <a:r>
              <a:rPr lang="pl-PL" b="1" dirty="0"/>
              <a:t>nie jest </a:t>
            </a:r>
            <a:r>
              <a:rPr lang="pl-PL" dirty="0"/>
              <a:t>spełniony warunek oferowania jej jako </a:t>
            </a:r>
            <a:r>
              <a:rPr lang="pl-PL" b="1" dirty="0"/>
              <a:t>podstawowego opakowania, </a:t>
            </a:r>
            <a:r>
              <a:rPr lang="pl-PL" dirty="0"/>
              <a:t>zatem </a:t>
            </a:r>
            <a:r>
              <a:rPr lang="pl-PL" b="1" dirty="0"/>
              <a:t>nie zachodzi wyjątek </a:t>
            </a:r>
            <a:r>
              <a:rPr lang="pl-PL" dirty="0"/>
              <a:t>pozwalający na niepobieranie opłaty recyklingowej i taka opłata musi zostać pobrana.</a:t>
            </a:r>
          </a:p>
        </p:txBody>
      </p:sp>
    </p:spTree>
    <p:extLst>
      <p:ext uri="{BB962C8B-B14F-4D97-AF65-F5344CB8AC3E}">
        <p14:creationId xmlns:p14="http://schemas.microsoft.com/office/powerpoint/2010/main" val="19318686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00813E-DA95-4150-A655-8B61D967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Opłata recyklingowa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7DDC89-AA56-406B-BEF9-9A98E52A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809134"/>
          </a:xfrm>
        </p:spPr>
        <p:txBody>
          <a:bodyPr>
            <a:normAutofit/>
          </a:bodyPr>
          <a:lstStyle/>
          <a:p>
            <a:r>
              <a:rPr lang="pl-PL" sz="2000" dirty="0"/>
              <a:t>Naruszenie wymogu pobierania opłaty recyklingowej może skutkować wymierzeniem przez Inspekcję Handlową </a:t>
            </a:r>
            <a:r>
              <a:rPr lang="pl-PL" sz="2200" b="1" dirty="0">
                <a:solidFill>
                  <a:srgbClr val="3794B8"/>
                </a:solidFill>
              </a:rPr>
              <a:t>kary pieniężnej </a:t>
            </a:r>
            <a:r>
              <a:rPr lang="pl-PL" sz="2000" dirty="0"/>
              <a:t>w wysokości</a:t>
            </a:r>
          </a:p>
          <a:p>
            <a:pPr marL="0" indent="0" algn="ctr">
              <a:buNone/>
            </a:pPr>
            <a:r>
              <a:rPr lang="pl-PL" sz="2000" dirty="0"/>
              <a:t>od </a:t>
            </a:r>
            <a:r>
              <a:rPr lang="pl-PL" sz="2200" b="1" dirty="0">
                <a:solidFill>
                  <a:srgbClr val="3794B8"/>
                </a:solidFill>
              </a:rPr>
              <a:t>500 zł </a:t>
            </a:r>
            <a:r>
              <a:rPr lang="pl-PL" sz="2000" dirty="0"/>
              <a:t>do </a:t>
            </a:r>
            <a:r>
              <a:rPr lang="pl-PL" sz="2200" b="1" dirty="0">
                <a:solidFill>
                  <a:srgbClr val="3794B8"/>
                </a:solidFill>
              </a:rPr>
              <a:t>20 000 zł</a:t>
            </a:r>
            <a:r>
              <a:rPr lang="pl-PL" sz="2000" b="1" dirty="0">
                <a:solidFill>
                  <a:srgbClr val="3794B8"/>
                </a:solidFill>
              </a:rPr>
              <a:t>*.</a:t>
            </a:r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1200" dirty="0"/>
              <a:t>*Art. 56 ust. 1 pkt 10c i art. 57 pkt 4 ustawy z dnia 13 czerwca 2013 r. o gospodarce opakowaniami i odpadami opakowaniowymi</a:t>
            </a:r>
            <a:br>
              <a:rPr lang="pl-PL" sz="1200" dirty="0"/>
            </a:br>
            <a:r>
              <a:rPr lang="pl-PL" sz="1200" dirty="0"/>
              <a:t>(Dz. U. z 2019 r., poz. 542).</a:t>
            </a:r>
          </a:p>
          <a:p>
            <a:pPr marL="0" indent="0">
              <a:buNone/>
            </a:pP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8024074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8DE79A-5F54-4982-A6B0-A922B3A8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Zakres działalności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E2DC14-9E7E-4815-B5C3-295C28825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Niedopełnienie obowiązku zgłaszania do ewidencji działalności gospodarczej zmian danych objętych wpisem (w tym </a:t>
            </a:r>
            <a:r>
              <a:rPr lang="pl-PL" b="1" dirty="0"/>
              <a:t>przedmiotu wykonywanej działalności gospodarczej </a:t>
            </a:r>
            <a:r>
              <a:rPr lang="pl-PL" dirty="0"/>
              <a:t>według PKD) jest</a:t>
            </a:r>
          </a:p>
          <a:p>
            <a:pPr marL="0" indent="0" algn="ctr">
              <a:buNone/>
            </a:pPr>
            <a:r>
              <a:rPr lang="pl-PL" sz="2000" b="1" u="sng" dirty="0">
                <a:solidFill>
                  <a:srgbClr val="3794B8"/>
                </a:solidFill>
              </a:rPr>
              <a:t>wykroczeniem</a:t>
            </a:r>
            <a:r>
              <a:rPr lang="pl-PL" sz="2000" b="1" dirty="0">
                <a:solidFill>
                  <a:srgbClr val="3794B8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pl-PL" sz="2000" b="1" dirty="0">
                <a:solidFill>
                  <a:srgbClr val="3794B8"/>
                </a:solidFill>
              </a:rPr>
              <a:t>podlegającym karze grzywny*.</a:t>
            </a:r>
            <a:endParaRPr lang="pl-PL" sz="2000" dirty="0"/>
          </a:p>
          <a:p>
            <a:r>
              <a:rPr lang="pl-PL" dirty="0"/>
              <a:t>Inspekcja Handlowa, w przypadku stwierdzenia takiego naruszenia, nakłada grzywnę</a:t>
            </a:r>
            <a:br>
              <a:rPr lang="pl-PL" dirty="0"/>
            </a:br>
            <a:r>
              <a:rPr lang="pl-PL" dirty="0"/>
              <a:t>w drodze mandatu karnego.</a:t>
            </a:r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1200" dirty="0"/>
              <a:t>*Art. 60</a:t>
            </a:r>
            <a:r>
              <a:rPr lang="pl-PL" sz="1200" baseline="30000" dirty="0"/>
              <a:t>1</a:t>
            </a:r>
            <a:r>
              <a:rPr lang="pl-PL" sz="1200" dirty="0"/>
              <a:t> </a:t>
            </a:r>
            <a:r>
              <a:rPr lang="pl-PL" sz="1200" dirty="0">
                <a:cs typeface="Times New Roman" panose="02020603050405020304" pitchFamily="18" charset="0"/>
              </a:rPr>
              <a:t>§ 2 </a:t>
            </a:r>
            <a:r>
              <a:rPr lang="pl-PL" sz="1200" dirty="0"/>
              <a:t>ustawy z dnia 20 maja 1971 r. Kodeks wykroczeń (Dz. U. z 2019 r., poz. 821).</a:t>
            </a:r>
          </a:p>
        </p:txBody>
      </p:sp>
    </p:spTree>
    <p:extLst>
      <p:ext uri="{BB962C8B-B14F-4D97-AF65-F5344CB8AC3E}">
        <p14:creationId xmlns:p14="http://schemas.microsoft.com/office/powerpoint/2010/main" val="30487169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A0B994-5545-4932-A90D-9BF51653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Opłata za serwis kelnerski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09533C-98CE-4DAA-A171-E74E0C41D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Jeżeli w lokalu gastronomicznym jest pobierana dodatkowa opłata za serwis kelnerski, to</a:t>
            </a:r>
            <a:r>
              <a:rPr lang="pl-PL" b="1" dirty="0"/>
              <a:t> należy o tym szczegółowo i rzetelnie poinformować konsumenta.</a:t>
            </a:r>
          </a:p>
          <a:p>
            <a:r>
              <a:rPr lang="pl-PL" dirty="0"/>
              <a:t>Ważne jest również podanie od czego uzależniona jest wysokość opłaty za ww. serwis, np. kwoty zamówienia czy liczby osób.</a:t>
            </a:r>
          </a:p>
          <a:p>
            <a:r>
              <a:rPr lang="pl-PL" dirty="0"/>
              <a:t>Jeśli konsument nie został rzetelnie poinformowany o opłacie za serwis przed dokonaniem zamówienia – może odmówić jego zapłacenia. </a:t>
            </a:r>
          </a:p>
        </p:txBody>
      </p:sp>
    </p:spTree>
    <p:extLst>
      <p:ext uri="{BB962C8B-B14F-4D97-AF65-F5344CB8AC3E}">
        <p14:creationId xmlns:p14="http://schemas.microsoft.com/office/powerpoint/2010/main" val="5798141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8FB983-1BC3-496B-9C15-65BF2BA8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Zakup kontrolny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B53FC2-2683-4F96-BE15-3AE71D562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Inspektorzy Inspekcji Handlowej sprawdzają również rzetelność obsługi poprzez dokonanie </a:t>
            </a:r>
            <a:r>
              <a:rPr lang="pl-PL" b="1" dirty="0"/>
              <a:t>zakupu kontrolnego*</a:t>
            </a:r>
            <a:r>
              <a:rPr lang="pl-PL" dirty="0"/>
              <a:t>.</a:t>
            </a:r>
          </a:p>
          <a:p>
            <a:r>
              <a:rPr lang="pl-PL" dirty="0"/>
              <a:t>Mogą np. sprawdzić wówczas, czy należność jest wyliczana i pobierana prawidłowo, przestrzegane są deklarowane gramatury lub czy występuje zgodność zamówienia i jego realizacji.</a:t>
            </a:r>
          </a:p>
          <a:p>
            <a:r>
              <a:rPr lang="pl-PL" dirty="0"/>
              <a:t>Produkt nabyty w ramach zakupu kontrolnego podlega zwrotowi, jeżeli jest w stanie nienaruszonym, a kontrolowany powinien zwrócić za niego pieniądze**.</a:t>
            </a:r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1200" dirty="0"/>
              <a:t>*Art. 16 ust. 1 pkt 11 ustawy z dnia 15 grudnia 2000 r. o Inspekcji Handlowej (Dz. U. z 2018 r., poz. 1930 z późn. zm.).</a:t>
            </a:r>
          </a:p>
          <a:p>
            <a:pPr marL="0" indent="0">
              <a:buNone/>
            </a:pPr>
            <a:r>
              <a:rPr lang="pl-PL" sz="1200" dirty="0"/>
              <a:t>**Art. 16 ust. 4 ww. ustawy.</a:t>
            </a:r>
          </a:p>
        </p:txBody>
      </p:sp>
    </p:spTree>
    <p:extLst>
      <p:ext uri="{BB962C8B-B14F-4D97-AF65-F5344CB8AC3E}">
        <p14:creationId xmlns:p14="http://schemas.microsoft.com/office/powerpoint/2010/main" val="28707463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8E1E6F-8F85-4B4E-A21C-600BA1D7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Pobieranie próbek do badań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81C3E7-226D-4744-B875-0C3CBA22B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Inspektorzy Inspekcji Handlowej mogą pobrać </a:t>
            </a:r>
            <a:r>
              <a:rPr lang="pl-PL" b="1" u="sng" dirty="0"/>
              <a:t>nieodpłatnie</a:t>
            </a:r>
            <a:r>
              <a:rPr lang="pl-PL" b="1" dirty="0"/>
              <a:t> </a:t>
            </a:r>
            <a:r>
              <a:rPr lang="pl-PL" dirty="0"/>
              <a:t>próbki produktów do badań laboratoryjnych lub organoleptycznych*.</a:t>
            </a:r>
          </a:p>
          <a:p>
            <a:r>
              <a:rPr lang="pl-PL" dirty="0"/>
              <a:t>W przypadku, gdy w wyniku badaniach okaże się, że produkt nie spełnia wymagań określonych w przepisach lub deklaracji, kontrolowany jest m.in. zobowiązany do poniesienia ich kosztów**.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sz="1200" dirty="0"/>
              <a:t>*Art. 16 ust. 1 pkt 10 ustawy z dnia 15 grudnia 2000 r. o Inspekcji Handlowej (Dz. U. z 2018 r., poz. 1930 z późn. zm.).</a:t>
            </a:r>
          </a:p>
          <a:p>
            <a:pPr marL="0" indent="0">
              <a:buNone/>
            </a:pPr>
            <a:r>
              <a:rPr lang="pl-PL" sz="1200" dirty="0"/>
              <a:t>**Art. 30 ust. 1 ww. ustawy.</a:t>
            </a:r>
          </a:p>
        </p:txBody>
      </p:sp>
    </p:spTree>
    <p:extLst>
      <p:ext uri="{BB962C8B-B14F-4D97-AF65-F5344CB8AC3E}">
        <p14:creationId xmlns:p14="http://schemas.microsoft.com/office/powerpoint/2010/main" val="11659123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05BD7E-4584-49EB-BC8A-2887C799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Charakter niniejszej prezentacji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1F5936-62D2-4046-A51A-47FCF9A59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500" dirty="0"/>
              <a:t>Inspekcja Handlowa nie posiada kompetencji do wydawania wiążących opinii w zakresie obowiązującego prawa, interpretacji przepisów prawnych, czy też dokonywania ich wykładni.</a:t>
            </a:r>
          </a:p>
          <a:p>
            <a:pPr marL="0" indent="0" algn="ctr">
              <a:buNone/>
            </a:pPr>
            <a:r>
              <a:rPr lang="pl-PL" sz="2500" dirty="0"/>
              <a:t>Niniejsza prezentacja ma zatem </a:t>
            </a:r>
            <a:r>
              <a:rPr lang="pl-PL" sz="2500" u="sng" dirty="0"/>
              <a:t>wyłącznie charakter poglądowy</a:t>
            </a:r>
            <a:br>
              <a:rPr lang="pl-PL" sz="2500" u="sng" dirty="0"/>
            </a:br>
            <a:r>
              <a:rPr lang="pl-PL" sz="2500" dirty="0"/>
              <a:t>i </a:t>
            </a:r>
            <a:r>
              <a:rPr lang="pl-PL" sz="2500" u="sng" dirty="0"/>
              <a:t>nie może stanowić podstawy jakichkolwiek rozstrzygnięć</a:t>
            </a:r>
            <a:r>
              <a:rPr lang="pl-PL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44865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B44216-D300-46BE-A67A-EBCB26F0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sz="4000" dirty="0"/>
              <a:t>Kontakt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926EB3-9E7A-4D00-84B6-81D1EEF8E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6107112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Wojewódzki Inspektorat Inspekcji Handlowej</a:t>
            </a:r>
            <a:br>
              <a:rPr lang="pl-PL" dirty="0"/>
            </a:br>
            <a:r>
              <a:rPr lang="pl-PL" dirty="0"/>
              <a:t>w Krakowie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sz="1500" dirty="0"/>
              <a:t>ul. </a:t>
            </a:r>
            <a:r>
              <a:rPr lang="pl-PL" sz="1500" dirty="0" err="1"/>
              <a:t>Ujastek</a:t>
            </a:r>
            <a:r>
              <a:rPr lang="pl-PL" sz="1500" dirty="0"/>
              <a:t> 1 (budynek "S")</a:t>
            </a:r>
            <a:br>
              <a:rPr lang="pl-PL" sz="1500" dirty="0"/>
            </a:br>
            <a:r>
              <a:rPr lang="pl-PL" sz="1500" dirty="0"/>
              <a:t>	31-752 Kraków</a:t>
            </a:r>
          </a:p>
          <a:p>
            <a:pPr marL="0" indent="0">
              <a:buNone/>
            </a:pPr>
            <a:r>
              <a:rPr lang="pl-PL" sz="1500" dirty="0"/>
              <a:t>	tel.: 12 448-10-30</a:t>
            </a:r>
          </a:p>
          <a:p>
            <a:pPr marL="0" indent="0">
              <a:buNone/>
            </a:pPr>
            <a:r>
              <a:rPr lang="pl-PL" sz="1500" dirty="0"/>
              <a:t>	e-mail: sekretariat@krakow.wiih.gov.pl</a:t>
            </a:r>
          </a:p>
          <a:p>
            <a:pPr marL="0" indent="0">
              <a:buNone/>
            </a:pPr>
            <a:r>
              <a:rPr lang="pl-PL" sz="1500" dirty="0"/>
              <a:t>	</a:t>
            </a:r>
            <a:r>
              <a:rPr lang="pl-PL" sz="1500" dirty="0" err="1"/>
              <a:t>ePUAP</a:t>
            </a:r>
            <a:r>
              <a:rPr lang="pl-PL" sz="1500" dirty="0"/>
              <a:t>: /vkf2ix527j/</a:t>
            </a:r>
            <a:r>
              <a:rPr lang="pl-PL" sz="1500" dirty="0" err="1"/>
              <a:t>SkrytkaESP</a:t>
            </a:r>
            <a:r>
              <a:rPr lang="pl-PL" sz="1500"/>
              <a:t> </a:t>
            </a:r>
            <a:endParaRPr lang="pl-PL" sz="1500" dirty="0"/>
          </a:p>
          <a:p>
            <a:pPr marL="0" indent="0">
              <a:buNone/>
            </a:pPr>
            <a:endParaRPr lang="pl-PL" sz="1500" dirty="0"/>
          </a:p>
          <a:p>
            <a:r>
              <a:rPr lang="pl-PL" dirty="0"/>
              <a:t>Delegatura w Tarnowie</a:t>
            </a:r>
          </a:p>
          <a:p>
            <a:pPr marL="0" indent="0">
              <a:buNone/>
            </a:pPr>
            <a:r>
              <a:rPr lang="pl-PL" sz="1500" dirty="0"/>
              <a:t>	Al. Solidarności 5-9</a:t>
            </a:r>
          </a:p>
          <a:p>
            <a:pPr marL="0" indent="0">
              <a:buNone/>
            </a:pPr>
            <a:r>
              <a:rPr lang="pl-PL" sz="1500" dirty="0"/>
              <a:t>	33-100 Tarnów</a:t>
            </a:r>
          </a:p>
          <a:p>
            <a:pPr marL="0" indent="0">
              <a:buNone/>
            </a:pPr>
            <a:r>
              <a:rPr lang="pl-PL" sz="1500" dirty="0"/>
              <a:t>	tel.: 14 696-33-55</a:t>
            </a:r>
          </a:p>
          <a:p>
            <a:pPr marL="0" indent="0">
              <a:buNone/>
            </a:pPr>
            <a:r>
              <a:rPr lang="pl-PL" sz="1500" dirty="0"/>
              <a:t>	e-mail: tarnow@krakow.wiih.gov.pl</a:t>
            </a:r>
          </a:p>
          <a:p>
            <a:pPr marL="0" indent="0">
              <a:buNone/>
            </a:pPr>
            <a:endParaRPr lang="pl-PL" sz="1500" dirty="0"/>
          </a:p>
          <a:p>
            <a:r>
              <a:rPr lang="pl-PL" dirty="0"/>
              <a:t>Delegatura w Nowym Sączu</a:t>
            </a:r>
          </a:p>
          <a:p>
            <a:pPr marL="0" indent="0">
              <a:buNone/>
            </a:pPr>
            <a:r>
              <a:rPr lang="pl-PL" sz="1300" dirty="0"/>
              <a:t>	</a:t>
            </a:r>
            <a:r>
              <a:rPr lang="pl-PL" sz="1500" dirty="0"/>
              <a:t>ul. Jagiellońska 52</a:t>
            </a:r>
          </a:p>
          <a:p>
            <a:pPr marL="0" indent="0">
              <a:buNone/>
            </a:pPr>
            <a:r>
              <a:rPr lang="pl-PL" sz="1500" dirty="0"/>
              <a:t>	33-300 Nowy Sącz</a:t>
            </a:r>
          </a:p>
          <a:p>
            <a:pPr marL="0" indent="0">
              <a:buNone/>
            </a:pPr>
            <a:r>
              <a:rPr lang="pl-PL" sz="1500" dirty="0"/>
              <a:t>	tel.: 18 540-23-33</a:t>
            </a:r>
          </a:p>
          <a:p>
            <a:pPr marL="0" indent="0">
              <a:buNone/>
            </a:pPr>
            <a:r>
              <a:rPr lang="pl-PL" sz="1500" dirty="0"/>
              <a:t>	e-mail: nsacz@krakow.wiih.gov.pl</a:t>
            </a:r>
          </a:p>
          <a:p>
            <a:pPr marL="0" indent="0">
              <a:buNone/>
            </a:pPr>
            <a:endParaRPr lang="pl-PL" sz="15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995188F-8BC0-4202-AE65-9582459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/>
          <a:p>
            <a:r>
              <a:rPr lang="pl-PL" sz="1600" b="1" dirty="0"/>
              <a:t>Strona internetowa:</a:t>
            </a:r>
          </a:p>
          <a:p>
            <a:r>
              <a:rPr lang="pl-PL" dirty="0"/>
              <a:t>krakow.wiih.gov.pl </a:t>
            </a:r>
          </a:p>
          <a:p>
            <a:r>
              <a:rPr lang="pl-PL" sz="1600" b="1" dirty="0"/>
              <a:t>Media społecznościowe:</a:t>
            </a:r>
          </a:p>
          <a:p>
            <a:r>
              <a:rPr lang="pl-PL" dirty="0"/>
              <a:t>    </a:t>
            </a:r>
          </a:p>
          <a:p>
            <a:endParaRPr lang="pl-PL" dirty="0"/>
          </a:p>
          <a:p>
            <a:r>
              <a:rPr lang="pl-PL" dirty="0"/>
              <a:t>@WIIHKrakow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93AAE95-0B73-40A4-BED8-F8596DCE1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888" y="2568392"/>
            <a:ext cx="1724612" cy="1721216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1F3B3D4-4071-4847-A2A7-31C79597A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6" y="4124393"/>
            <a:ext cx="1374659" cy="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28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5D29AE-BBE9-4831-B001-AFD1F682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832100"/>
            <a:ext cx="10561418" cy="1270000"/>
          </a:xfrm>
        </p:spPr>
        <p:txBody>
          <a:bodyPr/>
          <a:lstStyle/>
          <a:p>
            <a:pPr algn="ctr"/>
            <a:r>
              <a:rPr lang="pl-PL" dirty="0"/>
              <a:t>Dziękujemy za uwagę.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434E7F9-6278-45EB-8078-770DD14DD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Wojewódzki Inspektorat Inspekcji Handlowej w Krakowie.</a:t>
            </a:r>
          </a:p>
          <a:p>
            <a:r>
              <a:rPr lang="pl-PL" dirty="0"/>
              <a:t>Kraków, 2019 r.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7C204DE-1E1C-45B8-92E9-767F02CC9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87" y="441567"/>
            <a:ext cx="2427644" cy="2422864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1128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6EC2C0-9EED-416E-B395-CC5CBD52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Wykaz składników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EE0944-D4A2-4019-BBF4-626FD4942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r>
              <a:rPr lang="pl-PL" dirty="0"/>
              <a:t>Naruszenie wymogu właściwego uwidaczniania wykazu składników oferowanych do sprzedaży potraw, może skutkować wymierzeniem przez Inspekcję Handlową</a:t>
            </a:r>
            <a:br>
              <a:rPr lang="pl-PL" dirty="0"/>
            </a:br>
            <a:r>
              <a:rPr lang="pl-PL" b="1" dirty="0">
                <a:solidFill>
                  <a:srgbClr val="3794B8"/>
                </a:solidFill>
              </a:rPr>
              <a:t>kary pieniężnej </a:t>
            </a:r>
            <a:r>
              <a:rPr lang="pl-PL" dirty="0"/>
              <a:t>w wysokości do </a:t>
            </a:r>
            <a:r>
              <a:rPr lang="pl-PL" b="1" dirty="0">
                <a:solidFill>
                  <a:srgbClr val="3794B8"/>
                </a:solidFill>
              </a:rPr>
              <a:t>pięciokrotnej wartości korzyści majątkowej </a:t>
            </a:r>
            <a:r>
              <a:rPr lang="pl-PL" dirty="0"/>
              <a:t>uzyskanej lub która mogłaby zostać uzyskana przez wprowadzenie tych wyrobów do obrotu,</a:t>
            </a:r>
            <a:br>
              <a:rPr lang="pl-PL" dirty="0"/>
            </a:br>
            <a:r>
              <a:rPr lang="pl-PL" b="1" dirty="0">
                <a:solidFill>
                  <a:srgbClr val="3794B8"/>
                </a:solidFill>
              </a:rPr>
              <a:t>nie niższej jednak niż 500 zł*</a:t>
            </a:r>
            <a:r>
              <a:rPr lang="pl-PL" sz="1200" b="1" dirty="0">
                <a:solidFill>
                  <a:srgbClr val="3794B8"/>
                </a:solidFill>
              </a:rPr>
              <a:t>.</a:t>
            </a: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1200" dirty="0"/>
              <a:t>*Art. 40a ust. 1 pkt 3 ustawy z dnia 21 grudnia 2000 r. o jakości handlowej artykułów rolno-spożywczych (Dz. U. z 2018 r., poz. 2164 z późn. zm.).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9643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98A0C5-9CE5-4CFD-8A30-B563132A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Podmiana asortymentowa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293C77-53C9-4FEB-81C1-2647C490F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638301"/>
            <a:ext cx="10554574" cy="5803900"/>
          </a:xfrm>
        </p:spPr>
        <p:txBody>
          <a:bodyPr>
            <a:normAutofit/>
          </a:bodyPr>
          <a:lstStyle/>
          <a:p>
            <a:r>
              <a:rPr lang="pl-PL" dirty="0"/>
              <a:t>Konieczne jest używanie </a:t>
            </a:r>
            <a:r>
              <a:rPr lang="pl-PL" b="1" dirty="0"/>
              <a:t>właściwych nazw </a:t>
            </a:r>
            <a:r>
              <a:rPr lang="pl-PL" dirty="0"/>
              <a:t>oferowanych potraw, napojów, czy składników.</a:t>
            </a:r>
          </a:p>
          <a:p>
            <a:r>
              <a:rPr lang="pl-PL" dirty="0"/>
              <a:t>Należy zwrócić szczególną uwagę, by nie podawać np. nazw:</a:t>
            </a:r>
          </a:p>
          <a:p>
            <a:pPr marL="0" indent="0">
              <a:buNone/>
            </a:pPr>
            <a:r>
              <a:rPr lang="pl-PL" dirty="0"/>
              <a:t>	- „</a:t>
            </a:r>
            <a:r>
              <a:rPr lang="pl-PL" b="1" dirty="0"/>
              <a:t>sok</a:t>
            </a:r>
            <a:r>
              <a:rPr lang="pl-PL" dirty="0"/>
              <a:t> porzeczkowy” w przypadku oferowania </a:t>
            </a:r>
            <a:r>
              <a:rPr lang="pl-PL" b="1" dirty="0"/>
              <a:t>napoju</a:t>
            </a:r>
            <a:r>
              <a:rPr lang="pl-PL" dirty="0"/>
              <a:t> porzeczkowego,</a:t>
            </a:r>
          </a:p>
          <a:p>
            <a:pPr marL="0" indent="0">
              <a:buNone/>
            </a:pPr>
            <a:r>
              <a:rPr lang="pl-PL" dirty="0"/>
              <a:t>	- „</a:t>
            </a:r>
            <a:r>
              <a:rPr lang="pl-PL" b="1" dirty="0"/>
              <a:t>oscypek</a:t>
            </a:r>
            <a:r>
              <a:rPr lang="pl-PL" dirty="0"/>
              <a:t>” (Chroniona Nazwa Pochodzenia) w przypadku użycia zwykłego </a:t>
            </a:r>
            <a:r>
              <a:rPr lang="pl-PL" b="1" dirty="0"/>
              <a:t>sera wędzonego</a:t>
            </a:r>
            <a:r>
              <a:rPr lang="pl-PL" dirty="0"/>
              <a:t>,</a:t>
            </a:r>
          </a:p>
          <a:p>
            <a:pPr marL="0" indent="0">
              <a:buNone/>
            </a:pPr>
            <a:r>
              <a:rPr lang="pl-PL" dirty="0"/>
              <a:t>	- „</a:t>
            </a:r>
            <a:r>
              <a:rPr lang="pl-PL" b="1" dirty="0"/>
              <a:t>sola” </a:t>
            </a:r>
            <a:r>
              <a:rPr lang="pl-PL" dirty="0"/>
              <a:t>w przypadku używania </a:t>
            </a:r>
            <a:r>
              <a:rPr lang="pl-PL" b="1" dirty="0" err="1"/>
              <a:t>limandy</a:t>
            </a:r>
            <a:r>
              <a:rPr lang="pl-PL" b="1" dirty="0"/>
              <a:t> </a:t>
            </a:r>
            <a:r>
              <a:rPr lang="pl-PL" b="1" dirty="0" err="1"/>
              <a:t>żółtopłetwej</a:t>
            </a:r>
            <a:r>
              <a:rPr lang="pl-PL" dirty="0"/>
              <a:t>,</a:t>
            </a:r>
          </a:p>
          <a:p>
            <a:pPr marL="0" indent="0">
              <a:buNone/>
            </a:pPr>
            <a:r>
              <a:rPr lang="pl-PL" dirty="0"/>
              <a:t>	- typu: masło, śmietana, miód, powidło, feta, parmezan, szynka parmeńska itp., gdy faktycznie używane są inne składniki.</a:t>
            </a:r>
          </a:p>
          <a:p>
            <a:r>
              <a:rPr lang="pl-PL" dirty="0"/>
              <a:t>Trzeba wystrzegać się również deklaracji, że produkt jest np. „ekologiczny”, „regionalny”, czy wykonany z produktów świeżych, gdy faktycznie nie jest takim produktem lub jest wykonany z mrożonych składników.</a:t>
            </a:r>
          </a:p>
          <a:p>
            <a:pPr marL="0" indent="0">
              <a:buNone/>
            </a:pPr>
            <a:r>
              <a:rPr lang="pl-P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6354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98A0C5-9CE5-4CFD-8A30-B563132A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Podmiana asortymentowa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293C77-53C9-4FEB-81C1-2647C490F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638301"/>
            <a:ext cx="10554574" cy="5803900"/>
          </a:xfrm>
        </p:spPr>
        <p:txBody>
          <a:bodyPr>
            <a:normAutofit/>
          </a:bodyPr>
          <a:lstStyle/>
          <a:p>
            <a:r>
              <a:rPr lang="pl-PL" dirty="0"/>
              <a:t>Jeżeli w lokalu gastronomicznym na co dzień faktycznie używane są produkty, wymienione w menu (np. oscypek, feta), a zdarzy się tak, że któryś z nich się skończy</a:t>
            </a:r>
            <a:br>
              <a:rPr lang="pl-PL" dirty="0"/>
            </a:br>
            <a:r>
              <a:rPr lang="pl-PL" dirty="0"/>
              <a:t>i kucharz musi użyć „zamiennika”, to należy pamiętać o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3794B8"/>
                </a:solidFill>
              </a:rPr>
              <a:t>wprowadzeniu odpowiednich </a:t>
            </a:r>
            <a:r>
              <a:rPr lang="pl-PL" b="1" u="sng" dirty="0">
                <a:solidFill>
                  <a:srgbClr val="3794B8"/>
                </a:solidFill>
              </a:rPr>
              <a:t>poprawek</a:t>
            </a:r>
            <a:r>
              <a:rPr lang="pl-PL" b="1" dirty="0">
                <a:solidFill>
                  <a:srgbClr val="3794B8"/>
                </a:solidFill>
              </a:rPr>
              <a:t> w karcie dań.</a:t>
            </a:r>
          </a:p>
          <a:p>
            <a:pPr marL="0" indent="0">
              <a:buNone/>
            </a:pPr>
            <a:r>
              <a:rPr lang="pl-P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0358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98A0C5-9CE5-4CFD-8A30-B563132A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Podmiana asortymentowa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293C77-53C9-4FEB-81C1-2647C490F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638301"/>
            <a:ext cx="10554574" cy="5803900"/>
          </a:xfrm>
        </p:spPr>
        <p:txBody>
          <a:bodyPr>
            <a:normAutofit/>
          </a:bodyPr>
          <a:lstStyle/>
          <a:p>
            <a:r>
              <a:rPr lang="pl-PL" dirty="0"/>
              <a:t>Wprowadzanie do obrotu potraw czy napojów, których rzeczywisty skład jest niezgodny ze składem deklarowanym w karcie dań (czyli „zafałszowanych”), może skutkować wymierzeniem przez Inspekcję Handlową </a:t>
            </a:r>
            <a:r>
              <a:rPr lang="pl-PL" b="1" dirty="0">
                <a:solidFill>
                  <a:srgbClr val="3794B8"/>
                </a:solidFill>
              </a:rPr>
              <a:t>kary pieniężnej </a:t>
            </a:r>
            <a:r>
              <a:rPr lang="pl-PL" dirty="0"/>
              <a:t>w wysokości </a:t>
            </a:r>
            <a:r>
              <a:rPr lang="pl-PL" b="1" dirty="0">
                <a:solidFill>
                  <a:srgbClr val="3794B8"/>
                </a:solidFill>
              </a:rPr>
              <a:t>nie wyższej niż 10% przychodu osiągniętego w roku rozliczeniowym poprzedzającym rok nałożenia kary</a:t>
            </a:r>
            <a:r>
              <a:rPr lang="pl-PL" dirty="0"/>
              <a:t>,</a:t>
            </a:r>
            <a:br>
              <a:rPr lang="pl-PL" dirty="0"/>
            </a:br>
            <a:r>
              <a:rPr lang="pl-PL" b="1" u="sng" dirty="0">
                <a:solidFill>
                  <a:srgbClr val="3794B8"/>
                </a:solidFill>
              </a:rPr>
              <a:t>nie niższej</a:t>
            </a:r>
            <a:r>
              <a:rPr lang="pl-PL" b="1" dirty="0">
                <a:solidFill>
                  <a:srgbClr val="3794B8"/>
                </a:solidFill>
              </a:rPr>
              <a:t> jednak niż </a:t>
            </a:r>
            <a:r>
              <a:rPr lang="pl-PL" b="1" u="sng" dirty="0">
                <a:solidFill>
                  <a:srgbClr val="3794B8"/>
                </a:solidFill>
              </a:rPr>
              <a:t>1000 zł</a:t>
            </a:r>
            <a:r>
              <a:rPr lang="pl-PL" b="1" dirty="0">
                <a:solidFill>
                  <a:srgbClr val="3794B8"/>
                </a:solidFill>
              </a:rPr>
              <a:t>*.</a:t>
            </a:r>
          </a:p>
          <a:p>
            <a:pPr marL="0" indent="0">
              <a:buNone/>
            </a:pPr>
            <a:endParaRPr lang="pl-PL" sz="1200" b="1" dirty="0">
              <a:solidFill>
                <a:srgbClr val="3794B8"/>
              </a:solidFill>
            </a:endParaRPr>
          </a:p>
          <a:p>
            <a:pPr marL="0" indent="0">
              <a:buNone/>
            </a:pPr>
            <a:r>
              <a:rPr lang="pl-PL" sz="1200" dirty="0"/>
              <a:t>*Art. 40a ust. 1 pkt 4 ustawy z dnia 21 grudnia 2000 r. o jakości handlowej artykułów rolno-spożywczych (Dz. U. z 2018 r., poz. 2164 z późn. zm.).</a:t>
            </a:r>
          </a:p>
        </p:txBody>
      </p:sp>
    </p:spTree>
    <p:extLst>
      <p:ext uri="{BB962C8B-B14F-4D97-AF65-F5344CB8AC3E}">
        <p14:creationId xmlns:p14="http://schemas.microsoft.com/office/powerpoint/2010/main" val="540663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ytat">
  <a:themeElements>
    <a:clrScheme name="Niebieskozielony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ytat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yta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812</TotalTime>
  <Words>3164</Words>
  <Application>Microsoft Office PowerPoint</Application>
  <PresentationFormat>Panoramiczny</PresentationFormat>
  <Paragraphs>403</Paragraphs>
  <Slides>58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58</vt:i4>
      </vt:variant>
    </vt:vector>
  </HeadingPairs>
  <TitlesOfParts>
    <vt:vector size="62" baseType="lpstr">
      <vt:lpstr>Calibri</vt:lpstr>
      <vt:lpstr>Century Gothic</vt:lpstr>
      <vt:lpstr>Wingdings 2</vt:lpstr>
      <vt:lpstr>Cytat</vt:lpstr>
      <vt:lpstr>GASTRONOMIA – OBOWIĄZKI PRZEDSIĘBIORCÓW</vt:lpstr>
      <vt:lpstr>Spis treści</vt:lpstr>
      <vt:lpstr>1. Oznaczanie potraw</vt:lpstr>
      <vt:lpstr>Nazwa potrawy</vt:lpstr>
      <vt:lpstr>Wykaz składników</vt:lpstr>
      <vt:lpstr>Wykaz składników cd.</vt:lpstr>
      <vt:lpstr>Podmiana asortymentowa</vt:lpstr>
      <vt:lpstr>Podmiana asortymentowa cd.</vt:lpstr>
      <vt:lpstr>Podmiana asortymentowa cd.</vt:lpstr>
      <vt:lpstr>Cennik/menu i ilość potrawy, wyrobu </vt:lpstr>
      <vt:lpstr>Cennik/menu i ilość potrawy cd. </vt:lpstr>
      <vt:lpstr>Cennik/menu i ilość potrawy cd. </vt:lpstr>
      <vt:lpstr>2. Wymagania sanitarne</vt:lpstr>
      <vt:lpstr>Stan sanitarno-porządkowy</vt:lpstr>
      <vt:lpstr>Badania pracowników</vt:lpstr>
      <vt:lpstr>Warunki przechowywania i wymagania higieniczne </vt:lpstr>
      <vt:lpstr>Daty minimalnej trwałości i terminy przydatności do spożycia</vt:lpstr>
      <vt:lpstr>Daty minimalnej trwałości i terminy przydatności do spożycia cd.</vt:lpstr>
      <vt:lpstr>Materiały do kontaktu z żywnością</vt:lpstr>
      <vt:lpstr>Materiały do kontaktu z żywnością cd.</vt:lpstr>
      <vt:lpstr>Materiały do kontaktu z żywnością cd.</vt:lpstr>
      <vt:lpstr>3. Wyroby tytoniowe i alkohol </vt:lpstr>
      <vt:lpstr>Wyroby tytoniowe</vt:lpstr>
      <vt:lpstr>Zakaz palenia i wydzielone do tego miejsca</vt:lpstr>
      <vt:lpstr>Zakaz palenia i wydzielone do tego miejsca</vt:lpstr>
      <vt:lpstr>Zakaz sprzedaży</vt:lpstr>
      <vt:lpstr>Zakaz sprzedaży cd. </vt:lpstr>
      <vt:lpstr>Wywieszki informacyjne</vt:lpstr>
      <vt:lpstr>Wywieszki informacyjne – brak</vt:lpstr>
      <vt:lpstr>Promocja i reklama wyrobów tytoniowych, papierosów elektronicznych, pojemników zapasowych lub rekwizytów tytoniowych</vt:lpstr>
      <vt:lpstr>Zakaz reklamy i promocji wyrobów tytoniowych, papierosów elektronicznych, pojemników zapasowych lub rekwizytów tytoniowych</vt:lpstr>
      <vt:lpstr>Zakaz reklamy i promocji wyrobów tytoniowych, papierosów elektronicznych, pojemników zapasowych lub rekwizytów tytoniowych</vt:lpstr>
      <vt:lpstr>Alkohol</vt:lpstr>
      <vt:lpstr>Zezwolenia na sprzedaż alkoholu</vt:lpstr>
      <vt:lpstr>Zezwolenia na sprzedaż alkoholu</vt:lpstr>
      <vt:lpstr>Zakup od podmiotu uprawnionego</vt:lpstr>
      <vt:lpstr>Zakaz sprzedaży</vt:lpstr>
      <vt:lpstr>Zakaz sprzedaży</vt:lpstr>
      <vt:lpstr>Wywieszki informacyjne</vt:lpstr>
      <vt:lpstr>Promocja i reklama napojów alkoholowych</vt:lpstr>
      <vt:lpstr>Zakaz reklamy i promocji napojów alkoholowych</vt:lpstr>
      <vt:lpstr>Zakaz reklamy i promocji napojów alkoholowych</vt:lpstr>
      <vt:lpstr>Zakaz reklamy i promocji napojów alkoholowych</vt:lpstr>
      <vt:lpstr>4. Inne zagadnienia</vt:lpstr>
      <vt:lpstr>Identyfikowalność towarów</vt:lpstr>
      <vt:lpstr>Przyrządy pomiarowe</vt:lpstr>
      <vt:lpstr>Opłata recyklingowa</vt:lpstr>
      <vt:lpstr>Opłata recyklingowa cd.</vt:lpstr>
      <vt:lpstr>Opłata recyklingowa cd.</vt:lpstr>
      <vt:lpstr>Opłata recyklingowa cd.</vt:lpstr>
      <vt:lpstr>Opłata recyklingowa cd.</vt:lpstr>
      <vt:lpstr>Zakres działalności</vt:lpstr>
      <vt:lpstr>Opłata za serwis kelnerski</vt:lpstr>
      <vt:lpstr>Zakup kontrolny</vt:lpstr>
      <vt:lpstr>Pobieranie próbek do badań</vt:lpstr>
      <vt:lpstr>Charakter niniejszej prezentacji</vt:lpstr>
      <vt:lpstr>Kontakt</vt:lpstr>
      <vt:lpstr>Dziękujemy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GASTRONOMIA – OBOWIĄZKI PRZEDSIĘBIORCÓW</dc:title>
  <dc:creator>Magdalena Musiał</dc:creator>
  <cp:lastModifiedBy>Łukasz Kozioł</cp:lastModifiedBy>
  <cp:revision>75</cp:revision>
  <dcterms:created xsi:type="dcterms:W3CDTF">2019-06-18T08:23:39Z</dcterms:created>
  <dcterms:modified xsi:type="dcterms:W3CDTF">2019-06-24T11:58:21Z</dcterms:modified>
</cp:coreProperties>
</file>